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08"/>
  </p:notesMasterIdLst>
  <p:handoutMasterIdLst>
    <p:handoutMasterId r:id="rId109"/>
  </p:handoutMasterIdLst>
  <p:sldIdLst>
    <p:sldId id="2034" r:id="rId5"/>
    <p:sldId id="1661" r:id="rId6"/>
    <p:sldId id="4367" r:id="rId7"/>
    <p:sldId id="2096" r:id="rId8"/>
    <p:sldId id="2016" r:id="rId9"/>
    <p:sldId id="2063" r:id="rId10"/>
    <p:sldId id="2065" r:id="rId11"/>
    <p:sldId id="1994" r:id="rId12"/>
    <p:sldId id="2066" r:id="rId13"/>
    <p:sldId id="4366" r:id="rId14"/>
    <p:sldId id="2033" r:id="rId15"/>
    <p:sldId id="1880" r:id="rId16"/>
    <p:sldId id="2013" r:id="rId17"/>
    <p:sldId id="2029" r:id="rId18"/>
    <p:sldId id="2017" r:id="rId19"/>
    <p:sldId id="2030" r:id="rId20"/>
    <p:sldId id="2038" r:id="rId21"/>
    <p:sldId id="2067" r:id="rId22"/>
    <p:sldId id="2068" r:id="rId23"/>
    <p:sldId id="2070" r:id="rId24"/>
    <p:sldId id="2073" r:id="rId25"/>
    <p:sldId id="2071" r:id="rId26"/>
    <p:sldId id="2072" r:id="rId27"/>
    <p:sldId id="2093" r:id="rId28"/>
    <p:sldId id="2069" r:id="rId29"/>
    <p:sldId id="2074" r:id="rId30"/>
    <p:sldId id="2075" r:id="rId31"/>
    <p:sldId id="2076" r:id="rId32"/>
    <p:sldId id="2098" r:id="rId33"/>
    <p:sldId id="2047" r:id="rId34"/>
    <p:sldId id="2039" r:id="rId35"/>
    <p:sldId id="1885" r:id="rId36"/>
    <p:sldId id="2079" r:id="rId37"/>
    <p:sldId id="256" r:id="rId38"/>
    <p:sldId id="2094" r:id="rId39"/>
    <p:sldId id="1858" r:id="rId40"/>
    <p:sldId id="1888" r:id="rId41"/>
    <p:sldId id="2082" r:id="rId42"/>
    <p:sldId id="2061" r:id="rId43"/>
    <p:sldId id="2036" r:id="rId44"/>
    <p:sldId id="2077" r:id="rId45"/>
    <p:sldId id="2060" r:id="rId46"/>
    <p:sldId id="2037" r:id="rId47"/>
    <p:sldId id="2048" r:id="rId48"/>
    <p:sldId id="4368" r:id="rId49"/>
    <p:sldId id="4365" r:id="rId50"/>
    <p:sldId id="2049" r:id="rId51"/>
    <p:sldId id="4369" r:id="rId52"/>
    <p:sldId id="2040" r:id="rId53"/>
    <p:sldId id="2080" r:id="rId54"/>
    <p:sldId id="2042" r:id="rId55"/>
    <p:sldId id="1859" r:id="rId56"/>
    <p:sldId id="1877" r:id="rId57"/>
    <p:sldId id="1879" r:id="rId58"/>
    <p:sldId id="1878" r:id="rId59"/>
    <p:sldId id="2099" r:id="rId60"/>
    <p:sldId id="2100" r:id="rId61"/>
    <p:sldId id="1882" r:id="rId62"/>
    <p:sldId id="4351" r:id="rId63"/>
    <p:sldId id="4350" r:id="rId64"/>
    <p:sldId id="1883" r:id="rId65"/>
    <p:sldId id="4352" r:id="rId66"/>
    <p:sldId id="4364" r:id="rId67"/>
    <p:sldId id="2043" r:id="rId68"/>
    <p:sldId id="1892" r:id="rId69"/>
    <p:sldId id="2044" r:id="rId70"/>
    <p:sldId id="1896" r:id="rId71"/>
    <p:sldId id="1963" r:id="rId72"/>
    <p:sldId id="2051" r:id="rId73"/>
    <p:sldId id="1881" r:id="rId74"/>
    <p:sldId id="2086" r:id="rId75"/>
    <p:sldId id="2022" r:id="rId76"/>
    <p:sldId id="1981" r:id="rId77"/>
    <p:sldId id="2057" r:id="rId78"/>
    <p:sldId id="2084" r:id="rId79"/>
    <p:sldId id="2085" r:id="rId80"/>
    <p:sldId id="2055" r:id="rId81"/>
    <p:sldId id="2056" r:id="rId82"/>
    <p:sldId id="1982" r:id="rId83"/>
    <p:sldId id="1987" r:id="rId84"/>
    <p:sldId id="1907" r:id="rId85"/>
    <p:sldId id="2053" r:id="rId86"/>
    <p:sldId id="2007" r:id="rId87"/>
    <p:sldId id="4370" r:id="rId88"/>
    <p:sldId id="2052" r:id="rId89"/>
    <p:sldId id="1908" r:id="rId90"/>
    <p:sldId id="2089" r:id="rId91"/>
    <p:sldId id="1956" r:id="rId92"/>
    <p:sldId id="1984" r:id="rId93"/>
    <p:sldId id="260" r:id="rId94"/>
    <p:sldId id="1894" r:id="rId95"/>
    <p:sldId id="4375" r:id="rId96"/>
    <p:sldId id="2058" r:id="rId97"/>
    <p:sldId id="2059" r:id="rId98"/>
    <p:sldId id="4373" r:id="rId99"/>
    <p:sldId id="2091" r:id="rId100"/>
    <p:sldId id="4371" r:id="rId101"/>
    <p:sldId id="4374" r:id="rId102"/>
    <p:sldId id="2008" r:id="rId103"/>
    <p:sldId id="2090" r:id="rId104"/>
    <p:sldId id="1968" r:id="rId105"/>
    <p:sldId id="1974" r:id="rId106"/>
    <p:sldId id="2050" r:id="rId107"/>
  </p:sldIdLst>
  <p:sldSz cx="12436475" cy="6994525"/>
  <p:notesSz cx="6858000" cy="12096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34"/>
            <p14:sldId id="1661"/>
            <p14:sldId id="4367"/>
            <p14:sldId id="2096"/>
          </p14:sldIdLst>
        </p14:section>
        <p14:section name="Title slides" id="{6290A1E8-AFB8-3548-8B68-764E854A696A}">
          <p14:sldIdLst>
            <p14:sldId id="2016"/>
            <p14:sldId id="2063"/>
            <p14:sldId id="2065"/>
            <p14:sldId id="1994"/>
            <p14:sldId id="2066"/>
            <p14:sldId id="4366"/>
            <p14:sldId id="2033"/>
            <p14:sldId id="1880"/>
            <p14:sldId id="2013"/>
            <p14:sldId id="2029"/>
            <p14:sldId id="2017"/>
            <p14:sldId id="2030"/>
            <p14:sldId id="2038"/>
            <p14:sldId id="2067"/>
            <p14:sldId id="2068"/>
            <p14:sldId id="2070"/>
            <p14:sldId id="2073"/>
            <p14:sldId id="2071"/>
            <p14:sldId id="2072"/>
            <p14:sldId id="2093"/>
            <p14:sldId id="2069"/>
            <p14:sldId id="2074"/>
            <p14:sldId id="2075"/>
            <p14:sldId id="2076"/>
            <p14:sldId id="2098"/>
            <p14:sldId id="2047"/>
            <p14:sldId id="2039"/>
            <p14:sldId id="1885"/>
            <p14:sldId id="2079"/>
            <p14:sldId id="256"/>
            <p14:sldId id="2094"/>
            <p14:sldId id="1858"/>
            <p14:sldId id="1888"/>
            <p14:sldId id="2082"/>
            <p14:sldId id="2061"/>
            <p14:sldId id="2036"/>
            <p14:sldId id="2077"/>
            <p14:sldId id="2060"/>
            <p14:sldId id="2037"/>
            <p14:sldId id="2048"/>
            <p14:sldId id="4368"/>
            <p14:sldId id="4365"/>
            <p14:sldId id="2049"/>
            <p14:sldId id="4369"/>
            <p14:sldId id="2040"/>
            <p14:sldId id="2080"/>
            <p14:sldId id="2042"/>
            <p14:sldId id="1859"/>
            <p14:sldId id="1877"/>
            <p14:sldId id="1879"/>
            <p14:sldId id="1878"/>
            <p14:sldId id="2099"/>
            <p14:sldId id="2100"/>
            <p14:sldId id="1882"/>
            <p14:sldId id="4351"/>
            <p14:sldId id="4350"/>
            <p14:sldId id="1883"/>
            <p14:sldId id="4352"/>
            <p14:sldId id="4364"/>
            <p14:sldId id="2043"/>
            <p14:sldId id="1892"/>
            <p14:sldId id="2044"/>
            <p14:sldId id="1896"/>
            <p14:sldId id="1963"/>
            <p14:sldId id="2051"/>
            <p14:sldId id="1881"/>
            <p14:sldId id="2086"/>
            <p14:sldId id="2022"/>
            <p14:sldId id="1981"/>
            <p14:sldId id="2057"/>
            <p14:sldId id="2084"/>
            <p14:sldId id="2085"/>
            <p14:sldId id="2055"/>
            <p14:sldId id="2056"/>
            <p14:sldId id="1982"/>
            <p14:sldId id="1987"/>
            <p14:sldId id="1907"/>
            <p14:sldId id="2053"/>
            <p14:sldId id="2007"/>
            <p14:sldId id="4370"/>
            <p14:sldId id="2052"/>
            <p14:sldId id="1908"/>
            <p14:sldId id="2089"/>
            <p14:sldId id="1956"/>
            <p14:sldId id="1984"/>
            <p14:sldId id="260"/>
            <p14:sldId id="1894"/>
            <p14:sldId id="4375"/>
            <p14:sldId id="2058"/>
            <p14:sldId id="2059"/>
            <p14:sldId id="4373"/>
            <p14:sldId id="2091"/>
            <p14:sldId id="4371"/>
            <p14:sldId id="4374"/>
            <p14:sldId id="2008"/>
            <p14:sldId id="2090"/>
            <p14:sldId id="1968"/>
            <p14:sldId id="1974"/>
            <p14:sldId id="2050"/>
          </p14:sldIdLst>
        </p14:section>
        <p14:section name="Additional Layouts" id="{40B2B39E-9CDC-46B4-8BD3-EC8784DB9ACA}">
          <p14:sldIdLst/>
        </p14:section>
        <p14:section name="Photo layouts" id="{D621C2D6-E251-4D6A-B57B-FE2BD2808FF7}">
          <p14:sldIdLst/>
        </p14:section>
        <p14:section name="Devices" id="{2B5A97A7-7FF4-4CAA-B935-0E587DE3BF08}">
          <p14:sldIdLst/>
        </p14:section>
        <p14:section name="Charts &amp; Tables" id="{AFAC3585-98A2-4586-811C-E2F544B9326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C5B26"/>
    <a:srgbClr val="EAEAEA"/>
    <a:srgbClr val="FF8C00"/>
    <a:srgbClr val="0078D7"/>
    <a:srgbClr val="E81123"/>
    <a:srgbClr val="9ED561"/>
    <a:srgbClr val="DFF1CB"/>
    <a:srgbClr val="006EBC"/>
    <a:srgbClr val="00132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7" autoAdjust="0"/>
    <p:restoredTop sz="94527" autoAdjust="0"/>
  </p:normalViewPr>
  <p:slideViewPr>
    <p:cSldViewPr snapToGrid="0">
      <p:cViewPr varScale="1">
        <p:scale>
          <a:sx n="85" d="100"/>
          <a:sy n="85" d="100"/>
        </p:scale>
        <p:origin x="48"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1/13/2020 1:45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1/13/2020 1:45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87094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041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56541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080597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110239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42856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8348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43460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3609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271332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932894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https://pixabay.com/illustrations/twitter-logo-twitter-bird-1788039/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98917-71CC-43ED-A5B3-CBF7CBF565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5746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38589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3125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32133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412645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571047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3800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125362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796181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818362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04947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93786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1/13/2020 1:45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45490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69832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950991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297296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9386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5506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85384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47690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1/13/2020 1:45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42874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So </a:t>
            </a:r>
            <a:r>
              <a:rPr lang="da-DK" dirty="0" err="1"/>
              <a:t>much</a:t>
            </a:r>
            <a:r>
              <a:rPr lang="da-DK" dirty="0"/>
              <a:t> for the </a:t>
            </a:r>
            <a:r>
              <a:rPr lang="da-DK" dirty="0" err="1"/>
              <a:t>introduction</a:t>
            </a:r>
            <a:r>
              <a:rPr lang="da-DK" dirty="0"/>
              <a:t>!</a:t>
            </a:r>
          </a:p>
          <a:p>
            <a:r>
              <a:rPr lang="da-DK" dirty="0"/>
              <a:t>The rest -&gt; GitHub. </a:t>
            </a:r>
          </a:p>
          <a:p>
            <a:r>
              <a:rPr lang="da-DK" dirty="0" err="1"/>
              <a:t>Every</a:t>
            </a:r>
            <a:r>
              <a:rPr lang="da-DK" dirty="0"/>
              <a:t> new </a:t>
            </a:r>
            <a:r>
              <a:rPr lang="da-DK" dirty="0" err="1"/>
              <a:t>module</a:t>
            </a:r>
            <a:r>
              <a:rPr lang="da-DK" dirty="0"/>
              <a:t> ¨-&gt; open </a:t>
            </a:r>
            <a:r>
              <a:rPr lang="da-DK" dirty="0" err="1"/>
              <a:t>sourced</a:t>
            </a:r>
            <a:r>
              <a:rPr lang="da-DK" dirty="0"/>
              <a:t> for </a:t>
            </a:r>
            <a:r>
              <a:rPr lang="da-DK" dirty="0" err="1"/>
              <a:t>you</a:t>
            </a:r>
            <a:r>
              <a:rPr lang="da-DK" dirty="0"/>
              <a:t> to </a:t>
            </a:r>
            <a:r>
              <a:rPr lang="da-DK" dirty="0" err="1"/>
              <a:t>contribute</a:t>
            </a:r>
            <a:r>
              <a:rPr lang="da-DK" dirty="0"/>
              <a:t> to.</a:t>
            </a:r>
          </a:p>
          <a:p>
            <a:r>
              <a:rPr lang="da-DK" dirty="0" err="1"/>
              <a:t>Inviting</a:t>
            </a:r>
            <a:r>
              <a:rPr lang="da-DK" dirty="0"/>
              <a:t> </a:t>
            </a:r>
            <a:r>
              <a:rPr lang="da-DK" dirty="0" err="1"/>
              <a:t>you</a:t>
            </a:r>
            <a:r>
              <a:rPr lang="da-DK" dirty="0"/>
              <a:t> to </a:t>
            </a:r>
            <a:r>
              <a:rPr lang="da-DK" dirty="0" err="1"/>
              <a:t>help</a:t>
            </a:r>
            <a:r>
              <a:rPr lang="da-DK" dirty="0"/>
              <a:t> </a:t>
            </a:r>
            <a:r>
              <a:rPr lang="da-DK" dirty="0" err="1"/>
              <a:t>shape</a:t>
            </a:r>
            <a:r>
              <a:rPr lang="da-DK" dirty="0"/>
              <a:t> the </a:t>
            </a:r>
            <a:r>
              <a:rPr lang="da-DK" dirty="0" err="1"/>
              <a:t>application</a:t>
            </a:r>
            <a:r>
              <a:rPr lang="da-DK" dirty="0"/>
              <a:t> </a:t>
            </a:r>
            <a:r>
              <a:rPr lang="da-DK" dirty="0" err="1"/>
              <a:t>you</a:t>
            </a:r>
            <a:r>
              <a:rPr lang="da-DK" dirty="0"/>
              <a:t> </a:t>
            </a:r>
            <a:r>
              <a:rPr lang="da-DK" dirty="0" err="1"/>
              <a:t>need</a:t>
            </a:r>
            <a:r>
              <a:rPr lang="da-DK" dirty="0"/>
              <a:t>, </a:t>
            </a:r>
          </a:p>
          <a:p>
            <a:r>
              <a:rPr lang="da-DK" dirty="0"/>
              <a:t>Deliver </a:t>
            </a:r>
            <a:r>
              <a:rPr lang="da-DK" dirty="0" err="1"/>
              <a:t>your</a:t>
            </a:r>
            <a:r>
              <a:rPr lang="da-DK" dirty="0"/>
              <a:t> </a:t>
            </a:r>
            <a:r>
              <a:rPr lang="da-DK" dirty="0" err="1"/>
              <a:t>best</a:t>
            </a:r>
            <a:r>
              <a:rPr lang="da-DK" dirty="0"/>
              <a:t> </a:t>
            </a:r>
            <a:r>
              <a:rPr lang="da-DK" dirty="0" err="1"/>
              <a:t>work</a:t>
            </a:r>
            <a:r>
              <a:rPr lang="da-DK" dirty="0"/>
              <a:t>.</a:t>
            </a:r>
          </a:p>
          <a:p>
            <a:r>
              <a:rPr lang="da-DK" dirty="0" err="1"/>
              <a:t>Let’s</a:t>
            </a:r>
            <a:r>
              <a:rPr lang="da-DK" dirty="0"/>
              <a:t> </a:t>
            </a:r>
            <a:r>
              <a:rPr lang="da-DK" dirty="0" err="1"/>
              <a:t>try</a:t>
            </a:r>
            <a:r>
              <a:rPr lang="da-DK" dirty="0"/>
              <a:t> to </a:t>
            </a:r>
            <a:r>
              <a:rPr lang="da-DK" dirty="0" err="1"/>
              <a:t>dive</a:t>
            </a:r>
            <a:r>
              <a:rPr lang="da-DK" dirty="0"/>
              <a:t> in to GitHub to </a:t>
            </a:r>
            <a:r>
              <a:rPr lang="da-DK" dirty="0" err="1"/>
              <a:t>see</a:t>
            </a:r>
            <a:r>
              <a:rPr lang="da-DK" dirty="0"/>
              <a:t> </a:t>
            </a:r>
            <a:r>
              <a:rPr lang="da-DK" dirty="0" err="1"/>
              <a:t>what’s</a:t>
            </a:r>
            <a:r>
              <a:rPr lang="da-DK" dirty="0"/>
              <a:t> </a:t>
            </a:r>
            <a:r>
              <a:rPr lang="da-DK" dirty="0" err="1"/>
              <a:t>there</a:t>
            </a:r>
            <a:r>
              <a:rPr lang="da-DK" dirty="0"/>
              <a:t>.</a:t>
            </a:r>
          </a:p>
          <a:p>
            <a:r>
              <a:rPr lang="da-DK" dirty="0" err="1"/>
              <a:t>Example</a:t>
            </a:r>
            <a:r>
              <a:rPr lang="da-DK" dirty="0"/>
              <a:t>: </a:t>
            </a:r>
            <a:r>
              <a:rPr lang="da-DK" dirty="0" err="1"/>
              <a:t>Cryptography</a:t>
            </a:r>
            <a:r>
              <a:rPr lang="da-DK" dirty="0"/>
              <a:t> with PR on </a:t>
            </a:r>
            <a:r>
              <a:rPr lang="da-DK" dirty="0" err="1"/>
              <a:t>Rijndael</a:t>
            </a:r>
            <a:r>
              <a:rPr lang="da-DK" dirty="0"/>
              <a:t>.</a:t>
            </a:r>
          </a:p>
          <a:p>
            <a:r>
              <a:rPr lang="da-DK" dirty="0"/>
              <a:t>Focus on Breaking Changes </a:t>
            </a:r>
            <a:r>
              <a:rPr lang="da-DK" dirty="0" err="1"/>
              <a:t>document</a:t>
            </a:r>
            <a:r>
              <a:rPr lang="da-DK" dirty="0"/>
              <a: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743168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0348153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pic>
        <p:nvPicPr>
          <p:cNvPr id="8" name="Picture 7">
            <a:extLst>
              <a:ext uri="{FF2B5EF4-FFF2-40B4-BE49-F238E27FC236}">
                <a16:creationId xmlns:a16="http://schemas.microsoft.com/office/drawing/2014/main" id="{1D6FE0DC-717E-4583-9677-F8C12C79E1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a:t>Section title</a:t>
            </a:r>
          </a:p>
        </p:txBody>
      </p:sp>
      <p:pic>
        <p:nvPicPr>
          <p:cNvPr id="3" name="Picture 2">
            <a:extLst>
              <a:ext uri="{FF2B5EF4-FFF2-40B4-BE49-F238E27FC236}">
                <a16:creationId xmlns:a16="http://schemas.microsoft.com/office/drawing/2014/main" id="{667B4E91-F927-48DC-A04F-F00078549C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53322"/>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488948"/>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44178"/>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479804"/>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704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E5C4-DA7C-45BD-B7F4-35C9F60C8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5DA5AB-B00B-4BB4-92DE-1B4AD5FCB018}"/>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6EB7-5FFC-4B0C-8491-80568C300268}"/>
              </a:ext>
            </a:extLst>
          </p:cNvPr>
          <p:cNvSpPr>
            <a:spLocks noGrp="1"/>
          </p:cNvSpPr>
          <p:nvPr>
            <p:ph type="dt" sz="half" idx="10"/>
          </p:nvPr>
        </p:nvSpPr>
        <p:spPr/>
        <p:txBody>
          <a:bodyPr/>
          <a:lstStyle/>
          <a:p>
            <a:fld id="{03A0D497-AC83-4AFF-B5A3-58448698D79A}" type="datetimeFigureOut">
              <a:rPr lang="en-US" smtClean="0"/>
              <a:t>1/13/2020</a:t>
            </a:fld>
            <a:endParaRPr lang="en-US"/>
          </a:p>
        </p:txBody>
      </p:sp>
      <p:sp>
        <p:nvSpPr>
          <p:cNvPr id="5" name="Footer Placeholder 4">
            <a:extLst>
              <a:ext uri="{FF2B5EF4-FFF2-40B4-BE49-F238E27FC236}">
                <a16:creationId xmlns:a16="http://schemas.microsoft.com/office/drawing/2014/main" id="{B46192F7-F177-453A-9BD8-5106FE640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24C92-D4B4-4820-A9A9-1AF68FEADC60}"/>
              </a:ext>
            </a:extLst>
          </p:cNvPr>
          <p:cNvSpPr>
            <a:spLocks noGrp="1"/>
          </p:cNvSpPr>
          <p:nvPr>
            <p:ph type="sldNum" sz="quarter" idx="12"/>
          </p:nvPr>
        </p:nvSpPr>
        <p:spPr/>
        <p:txBody>
          <a:bodyPr/>
          <a:lstStyle/>
          <a:p>
            <a:fld id="{726B16B4-D116-4A8D-A77F-AA3A35A9C87C}" type="slidenum">
              <a:rPr lang="en-US" smtClean="0"/>
              <a:t>‹#›</a:t>
            </a:fld>
            <a:endParaRPr lang="en-US"/>
          </a:p>
        </p:txBody>
      </p:sp>
    </p:spTree>
    <p:extLst>
      <p:ext uri="{BB962C8B-B14F-4D97-AF65-F5344CB8AC3E}">
        <p14:creationId xmlns:p14="http://schemas.microsoft.com/office/powerpoint/2010/main" val="4124090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0F3D-6C3A-4085-8E9E-E6925A90D4E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1B6C788-8AD5-43A5-88D5-AE3E1BC885B0}"/>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DCB765B-16C5-475E-BEF7-28042EC5979A}"/>
              </a:ext>
            </a:extLst>
          </p:cNvPr>
          <p:cNvSpPr>
            <a:spLocks noGrp="1"/>
          </p:cNvSpPr>
          <p:nvPr>
            <p:ph type="dt" sz="half" idx="10"/>
          </p:nvPr>
        </p:nvSpPr>
        <p:spPr/>
        <p:txBody>
          <a:bodyPr/>
          <a:lstStyle/>
          <a:p>
            <a:fld id="{ACC228E2-E65C-4479-AA80-1556A6F47827}" type="datetimeFigureOut">
              <a:rPr lang="en-US" smtClean="0"/>
              <a:t>1/13/2020</a:t>
            </a:fld>
            <a:endParaRPr lang="en-US"/>
          </a:p>
        </p:txBody>
      </p:sp>
      <p:sp>
        <p:nvSpPr>
          <p:cNvPr id="5" name="Footer Placeholder 4">
            <a:extLst>
              <a:ext uri="{FF2B5EF4-FFF2-40B4-BE49-F238E27FC236}">
                <a16:creationId xmlns:a16="http://schemas.microsoft.com/office/drawing/2014/main" id="{F5FC2725-4153-4ED7-857E-FF1BC24AB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A4222-A6E7-43F3-B058-8FBEC891B5AF}"/>
              </a:ext>
            </a:extLst>
          </p:cNvPr>
          <p:cNvSpPr>
            <a:spLocks noGrp="1"/>
          </p:cNvSpPr>
          <p:nvPr>
            <p:ph type="sldNum" sz="quarter" idx="12"/>
          </p:nvPr>
        </p:nvSpPr>
        <p:spPr/>
        <p:txBody>
          <a:bodyPr/>
          <a:lstStyle/>
          <a:p>
            <a:fld id="{3CCD984C-CD6C-4E9D-A1C2-C8083A78B60F}" type="slidenum">
              <a:rPr lang="en-US" smtClean="0"/>
              <a:t>‹#›</a:t>
            </a:fld>
            <a:endParaRPr lang="en-US"/>
          </a:p>
        </p:txBody>
      </p:sp>
    </p:spTree>
    <p:extLst>
      <p:ext uri="{BB962C8B-B14F-4D97-AF65-F5344CB8AC3E}">
        <p14:creationId xmlns:p14="http://schemas.microsoft.com/office/powerpoint/2010/main" val="436783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139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982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 row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2054" y="1486016"/>
            <a:ext cx="11443094" cy="1600438"/>
          </a:xfrm>
          <a:prstGeom prst="rect">
            <a:avLst/>
          </a:prstGeom>
        </p:spPr>
        <p:txBody>
          <a:bodyPr/>
          <a:lstStyle>
            <a:lvl1pPr marL="253368" indent="-246024">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Content Placeholder 2"/>
          <p:cNvSpPr>
            <a:spLocks noGrp="1"/>
          </p:cNvSpPr>
          <p:nvPr>
            <p:ph sz="half" idx="10" hasCustomPrompt="1"/>
          </p:nvPr>
        </p:nvSpPr>
        <p:spPr>
          <a:xfrm>
            <a:off x="522054" y="3991594"/>
            <a:ext cx="11443094" cy="1951047"/>
          </a:xfrm>
          <a:prstGeom prst="rect">
            <a:avLst/>
          </a:prstGeom>
        </p:spPr>
        <p:txBody>
          <a:bodyPr/>
          <a:lstStyle>
            <a:lvl1pPr>
              <a:buClr>
                <a:srgbClr val="E9486C"/>
              </a:buClr>
              <a:defRPr/>
            </a:lvl1pPr>
            <a:lvl2pPr marL="349758" indent="-116586" algn="l" defTabSz="466344" rtl="0" eaLnBrk="1" latinLnBrk="0" hangingPunct="1">
              <a:lnSpc>
                <a:spcPct val="90000"/>
              </a:lnSpc>
              <a:spcBef>
                <a:spcPts val="255"/>
              </a:spcBef>
              <a:buClr>
                <a:srgbClr val="E9486C"/>
              </a:buClr>
              <a:buFont typeface="Arial" panose="020B0604020202020204" pitchFamily="34" charset="0"/>
              <a:buChar char="•"/>
              <a:defRPr lang="en-US" sz="2244" b="0" i="0" kern="1200" dirty="0" smtClean="0">
                <a:solidFill>
                  <a:schemeClr val="tx1"/>
                </a:solidFill>
                <a:latin typeface="Corbel" panose="020B0503020204020204" pitchFamily="34" charset="0"/>
                <a:ea typeface="+mn-ea"/>
                <a:cs typeface="+mn-cs"/>
              </a:defRPr>
            </a:lvl2pPr>
            <a:lvl3pPr marL="582930" indent="-116586" algn="l" defTabSz="466344" rtl="0" eaLnBrk="1" latinLnBrk="0" hangingPunct="1">
              <a:lnSpc>
                <a:spcPct val="90000"/>
              </a:lnSpc>
              <a:spcBef>
                <a:spcPts val="255"/>
              </a:spcBef>
              <a:buClr>
                <a:srgbClr val="E9486C"/>
              </a:buClr>
              <a:buFont typeface="Arial" panose="020B0604020202020204" pitchFamily="34" charset="0"/>
              <a:buChar char="•"/>
              <a:defRPr lang="en-US" sz="2244" b="0" i="0" kern="1200" dirty="0" smtClean="0">
                <a:solidFill>
                  <a:schemeClr val="tx1"/>
                </a:solidFill>
                <a:latin typeface="Corbel" panose="020B0503020204020204" pitchFamily="34" charset="0"/>
                <a:ea typeface="+mn-ea"/>
                <a:cs typeface="+mn-cs"/>
              </a:defRPr>
            </a:lvl3pPr>
            <a:lvl4pPr marL="816102" indent="-116586" algn="l" defTabSz="466344" rtl="0" eaLnBrk="1" latinLnBrk="0" hangingPunct="1">
              <a:lnSpc>
                <a:spcPct val="90000"/>
              </a:lnSpc>
              <a:spcBef>
                <a:spcPts val="255"/>
              </a:spcBef>
              <a:buClr>
                <a:srgbClr val="E9486C"/>
              </a:buClr>
              <a:buFont typeface="Arial" panose="020B0604020202020204" pitchFamily="34" charset="0"/>
              <a:buChar char="•"/>
              <a:defRPr lang="en-US" sz="2244" b="0" i="0" kern="1200" dirty="0" smtClean="0">
                <a:solidFill>
                  <a:schemeClr val="tx1"/>
                </a:solidFill>
                <a:latin typeface="Corbel" panose="020B0503020204020204" pitchFamily="34" charset="0"/>
                <a:ea typeface="+mn-ea"/>
                <a:cs typeface="+mn-cs"/>
              </a:defRPr>
            </a:lvl4pPr>
            <a:lvl5pPr marL="1049274" indent="-116586" algn="l" defTabSz="466344" rtl="0" eaLnBrk="1" latinLnBrk="0" hangingPunct="1">
              <a:lnSpc>
                <a:spcPct val="90000"/>
              </a:lnSpc>
              <a:spcBef>
                <a:spcPts val="255"/>
              </a:spcBef>
              <a:buClr>
                <a:srgbClr val="E9486C"/>
              </a:buClr>
              <a:buFont typeface="Arial" panose="020B0604020202020204" pitchFamily="34" charset="0"/>
              <a:buChar char="•"/>
              <a:defRPr lang="fr-BE" sz="2244"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Title 4">
            <a:extLst>
              <a:ext uri="{FF2B5EF4-FFF2-40B4-BE49-F238E27FC236}">
                <a16:creationId xmlns:a16="http://schemas.microsoft.com/office/drawing/2014/main" id="{068EE2AD-DC7E-5F4C-A060-CB39BFD32D7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9424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4" name="Picture 3" descr="A view of a city&#10;&#10;Description automatically generated">
            <a:extLst>
              <a:ext uri="{FF2B5EF4-FFF2-40B4-BE49-F238E27FC236}">
                <a16:creationId xmlns:a16="http://schemas.microsoft.com/office/drawing/2014/main" id="{5EBAF938-1622-41DF-B1C6-8AA1344CB1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12436476" cy="6994524"/>
          </a:xfrm>
          <a:prstGeom prst="rect">
            <a:avLst/>
          </a:prstGeom>
        </p:spPr>
      </p:pic>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2" y="6403"/>
            <a:ext cx="12436475" cy="6994525"/>
          </a:xfrm>
          <a:prstGeom prst="rect">
            <a:avLst/>
          </a:prstGeom>
          <a:gradFill>
            <a:gsLst>
              <a:gs pos="0">
                <a:srgbClr val="000000">
                  <a:alpha val="40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1498711"/>
            <a:ext cx="985397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15560" y="3503666"/>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Enter Event Name</a:t>
            </a:r>
            <a:br>
              <a:rPr lang="en-US"/>
            </a:br>
            <a:endParaRPr lang="en-US"/>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738664"/>
          </a:xfrm>
        </p:spPr>
        <p:txBody>
          <a:bodyPr/>
          <a:lstStyle>
            <a:lvl1pPr>
              <a:defRPr sz="1800"/>
            </a:lvl1pPr>
            <a:lvl2pPr>
              <a:defRPr sz="1800"/>
            </a:lvl2pPr>
            <a:lvl3pPr>
              <a:defRPr sz="1400"/>
            </a:lvl3pPr>
            <a:lvl4pPr>
              <a:defRPr sz="1400"/>
            </a:lvl4pPr>
            <a:lvl5pPr>
              <a:defRPr sz="1050"/>
            </a:lvl5pPr>
          </a:lstStyle>
          <a:p>
            <a:pPr lvl="0"/>
            <a:r>
              <a:rPr lang="en-US"/>
              <a:t>Event Location</a:t>
            </a:r>
          </a:p>
          <a:p>
            <a:pPr lvl="0"/>
            <a:r>
              <a:rPr lang="en-US"/>
              <a:t>Date</a:t>
            </a:r>
          </a:p>
        </p:txBody>
      </p:sp>
    </p:spTree>
    <p:extLst>
      <p:ext uri="{BB962C8B-B14F-4D97-AF65-F5344CB8AC3E}">
        <p14:creationId xmlns:p14="http://schemas.microsoft.com/office/powerpoint/2010/main" val="22826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176038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30"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4" r:id="rId4"/>
    <p:sldLayoutId id="2147484575" r:id="rId5"/>
    <p:sldLayoutId id="2147484556" r:id="rId6"/>
    <p:sldLayoutId id="2147484557" r:id="rId7"/>
    <p:sldLayoutId id="2147484558" r:id="rId8"/>
    <p:sldLayoutId id="2147484559" r:id="rId9"/>
    <p:sldLayoutId id="2147484560" r:id="rId10"/>
    <p:sldLayoutId id="2147484562" r:id="rId11"/>
    <p:sldLayoutId id="2147484565"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 id="2147484578" r:id="rId23"/>
    <p:sldLayoutId id="2147484585" r:id="rId24"/>
    <p:sldLayoutId id="2147484586" r:id="rId25"/>
    <p:sldLayoutId id="2147484587" r:id="rId26"/>
    <p:sldLayoutId id="2147484588" r:id="rId27"/>
    <p:sldLayoutId id="2147484589" r:id="rId28"/>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blogs.msdn.microsoft.com/freddyk/2018/04/16/which-docker-image-is-the-right-for-you/" TargetMode="External"/><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hyperlink" Target="https://twitter.com/nikolakukrika"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8.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icrosoft/BCUpgrad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49.svg"/><Relationship Id="rId10" Type="http://schemas.openxmlformats.org/officeDocument/2006/relationships/image" Target="../media/image30.svg"/><Relationship Id="rId4" Type="http://schemas.openxmlformats.org/officeDocument/2006/relationships/image" Target="../media/image47.png"/><Relationship Id="rId9" Type="http://schemas.openxmlformats.org/officeDocument/2006/relationships/image" Target="../media/image29.png"/><Relationship Id="rId1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svg"/><Relationship Id="rId2" Type="http://schemas.openxmlformats.org/officeDocument/2006/relationships/image" Target="../media/image55.png"/><Relationship Id="rId1" Type="http://schemas.openxmlformats.org/officeDocument/2006/relationships/slideLayout" Target="../slideLayouts/slideLayout2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ALAppExtensions/tree/master/Modules"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icrosoft/ALAppExtension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hyperlink" Target="https://nam06.safelinks.protection.outlook.com/?url=https%3A%2F%2Ffreddysblog.com%2F2019%2F04%2F15%2Fc-al-to-al-code-customizations%2F&amp;data=02%7C01%7Cnikolak%40microsoft.com%7C8c50427fa8d94835bcd808d7560a2395%7C72f988bf86f141af91ab2d7cd011db47%7C1%7C0%7C637072473849941670&amp;sdata=syeb8tYv8B1A0ctlm3nCDrmFzTFqf%2BJ%2FRzWBTlCQ7YI%3D&amp;reserved=0" TargetMode="External"/><Relationship Id="rId2" Type="http://schemas.openxmlformats.org/officeDocument/2006/relationships/hyperlink" Target="https://nam06.safelinks.protection.outlook.com/?url=https%3A%2F%2Ffreddysblog.com%2F2019%2F04%2F15%2Fc-al-to-al-extension%2F&amp;data=02%7C01%7Cnikolak%40microsoft.com%7C8c50427fa8d94835bcd808d7560a2395%7C72f988bf86f141af91ab2d7cd011db47%7C1%7C0%7C637072473849936672&amp;sdata=wP4BZzlCGQvmsUOL%2BrpGz2hJuufDUUqWGoFqpBIqQF0%3D&amp;reserved=0" TargetMode="External"/><Relationship Id="rId1" Type="http://schemas.openxmlformats.org/officeDocument/2006/relationships/slideLayout" Target="../slideLayouts/slideLayout7.xml"/><Relationship Id="rId6" Type="http://schemas.openxmlformats.org/officeDocument/2006/relationships/hyperlink" Target="https://docs.microsoft.com/en-us/dynamics365/business-central/dev-itpro/developer/devenv-txt2al-tool" TargetMode="External"/><Relationship Id="rId5"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4" Type="http://schemas.openxmlformats.org/officeDocument/2006/relationships/hyperlink" Target="https://nam06.safelinks.protection.outlook.com/?url=https%3A%2F%2Ffreddysblog.com%2F2019%2F07%2F31%2Fpreview-of-dynamics-365-business-central-2019-release-wave-2%2F&amp;data=02%7C01%7Cnikolak%40microsoft.com%7C8c50427fa8d94835bcd808d7560a2395%7C72f988bf86f141af91ab2d7cd011db47%7C1%7C0%7C637072473849951666&amp;sdata=p00LOXkibJ2QYWr57CluKLZexVU8cMTcsYRrcdXVL4g%3D&amp;reserved=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dynamics365/business-central/dev-itpro/upgrade/upgrade-overview-v15"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hyperlink" Target="https://docs.microsoft.com/en-us/powershell/module/microsoft.dynamics.nav.management/test-navtenantdatabaseschema?view=businesscentral-ps-15"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github.com/microsoft/BCUpgrade/blob/master/15X%20-%20Business%20Central%202019%20Wave%202/Example/UpgradeLibrary.psm1" TargetMode="External"/><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www.hougaard.com/uplifting/"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3.png"/><Relationship Id="rId10" Type="http://schemas.openxmlformats.org/officeDocument/2006/relationships/image" Target="../media/image86.png"/><Relationship Id="rId4" Type="http://schemas.openxmlformats.org/officeDocument/2006/relationships/image" Target="../media/image24.png"/><Relationship Id="rId9"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sv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dynamics365-release-plan/2019wave2/dynamics365-business-central/customize-user-profile-without-writing-code" TargetMode="External"/><Relationship Id="rId2" Type="http://schemas.openxmlformats.org/officeDocument/2006/relationships/hyperlink" Target="https://docs.microsoft.com/en-us/dynamics365/business-central/dev-itpro/developer/devenv-profile-object"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3.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3.xml"/><Relationship Id="rId4" Type="http://schemas.openxmlformats.org/officeDocument/2006/relationships/image" Target="../media/image125.sv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127.png"/></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github.com/microsoft/BCUpgrade/blob/master/15X%20-%20Business%20Central%202019%20Wave%202/Example/UpgradeLibrary.psm1" TargetMode="Externa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 food&#10;&#10;Description automatically generated">
            <a:extLst>
              <a:ext uri="{FF2B5EF4-FFF2-40B4-BE49-F238E27FC236}">
                <a16:creationId xmlns:a16="http://schemas.microsoft.com/office/drawing/2014/main" id="{6FAF2766-5A73-4E51-B26A-B0AD1A206F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5347" y="2091467"/>
            <a:ext cx="2691769" cy="2661523"/>
          </a:xfrm>
          <a:prstGeom prst="rect">
            <a:avLst/>
          </a:prstGeom>
        </p:spPr>
      </p:pic>
      <p:sp>
        <p:nvSpPr>
          <p:cNvPr id="4" name="TextBox 3">
            <a:extLst>
              <a:ext uri="{FF2B5EF4-FFF2-40B4-BE49-F238E27FC236}">
                <a16:creationId xmlns:a16="http://schemas.microsoft.com/office/drawing/2014/main" id="{DF713106-66B4-4704-8834-145F62F089B9}"/>
              </a:ext>
            </a:extLst>
          </p:cNvPr>
          <p:cNvSpPr txBox="1"/>
          <p:nvPr/>
        </p:nvSpPr>
        <p:spPr>
          <a:xfrm>
            <a:off x="3693406" y="2241533"/>
            <a:ext cx="9551945" cy="2511457"/>
          </a:xfrm>
          <a:prstGeom prst="rect">
            <a:avLst/>
          </a:prstGeom>
          <a:no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Upgrade </a:t>
            </a:r>
            <a:r>
              <a:rPr lang="en-US" sz="8000">
                <a:solidFill>
                  <a:srgbClr val="DC5B26"/>
                </a:solidFill>
              </a:rPr>
              <a:t>Deck v1.1</a:t>
            </a:r>
            <a:endParaRPr lang="en-US" sz="8000" dirty="0">
              <a:solidFill>
                <a:srgbClr val="DC5B26"/>
              </a:solidFill>
            </a:endParaRPr>
          </a:p>
        </p:txBody>
      </p:sp>
    </p:spTree>
    <p:extLst>
      <p:ext uri="{BB962C8B-B14F-4D97-AF65-F5344CB8AC3E}">
        <p14:creationId xmlns:p14="http://schemas.microsoft.com/office/powerpoint/2010/main" val="2707958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9895D-6337-4068-88AE-1B5B07DD5CA5}"/>
              </a:ext>
            </a:extLst>
          </p:cNvPr>
          <p:cNvSpPr>
            <a:spLocks noGrp="1"/>
          </p:cNvSpPr>
          <p:nvPr>
            <p:ph type="title"/>
          </p:nvPr>
        </p:nvSpPr>
        <p:spPr/>
        <p:txBody>
          <a:bodyPr/>
          <a:lstStyle/>
          <a:p>
            <a:r>
              <a:rPr lang="en-US" dirty="0"/>
              <a:t>Deprecating Integration Records – Audit Feature</a:t>
            </a:r>
          </a:p>
        </p:txBody>
      </p:sp>
      <p:sp>
        <p:nvSpPr>
          <p:cNvPr id="3" name="Text Placeholder 2">
            <a:extLst>
              <a:ext uri="{FF2B5EF4-FFF2-40B4-BE49-F238E27FC236}">
                <a16:creationId xmlns:a16="http://schemas.microsoft.com/office/drawing/2014/main" id="{D1B82AED-DF2F-4C77-B720-6F1B48843A0E}"/>
              </a:ext>
            </a:extLst>
          </p:cNvPr>
          <p:cNvSpPr>
            <a:spLocks noGrp="1"/>
          </p:cNvSpPr>
          <p:nvPr>
            <p:ph type="body" sz="quarter" idx="10"/>
          </p:nvPr>
        </p:nvSpPr>
        <p:spPr>
          <a:xfrm>
            <a:off x="465138" y="1961079"/>
            <a:ext cx="11533187" cy="1538883"/>
          </a:xfrm>
        </p:spPr>
        <p:txBody>
          <a:bodyPr/>
          <a:lstStyle/>
          <a:p>
            <a:r>
              <a:rPr lang="en-US" dirty="0"/>
              <a:t>To fully deprecate the Integration Records we need </a:t>
            </a:r>
            <a:r>
              <a:rPr lang="en-US" dirty="0" err="1"/>
              <a:t>ModifiedBy</a:t>
            </a:r>
            <a:r>
              <a:rPr lang="en-US" dirty="0"/>
              <a:t> and </a:t>
            </a:r>
            <a:r>
              <a:rPr lang="en-US" dirty="0" err="1"/>
              <a:t>ModifiedDate</a:t>
            </a:r>
            <a:r>
              <a:rPr lang="en-US" dirty="0"/>
              <a:t> functionality. </a:t>
            </a:r>
          </a:p>
          <a:p>
            <a:endParaRPr lang="en-US" dirty="0"/>
          </a:p>
          <a:p>
            <a:r>
              <a:rPr lang="en-US" dirty="0"/>
              <a:t>We are planning to add these fields to every record (same as $</a:t>
            </a:r>
            <a:r>
              <a:rPr lang="en-US" dirty="0" err="1"/>
              <a:t>systemId</a:t>
            </a:r>
            <a:r>
              <a:rPr lang="en-US" dirty="0"/>
              <a:t>). </a:t>
            </a:r>
          </a:p>
          <a:p>
            <a:endParaRPr lang="en-US" dirty="0"/>
          </a:p>
          <a:p>
            <a:r>
              <a:rPr lang="en-US" dirty="0"/>
              <a:t>Feature is currently scheduled for 16.x – work has not started yet</a:t>
            </a:r>
          </a:p>
        </p:txBody>
      </p:sp>
    </p:spTree>
    <p:extLst>
      <p:ext uri="{BB962C8B-B14F-4D97-AF65-F5344CB8AC3E}">
        <p14:creationId xmlns:p14="http://schemas.microsoft.com/office/powerpoint/2010/main" val="324157077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A41D-C231-41E3-A79A-8BCF57D59EF7}"/>
              </a:ext>
            </a:extLst>
          </p:cNvPr>
          <p:cNvSpPr>
            <a:spLocks noGrp="1"/>
          </p:cNvSpPr>
          <p:nvPr>
            <p:ph type="title"/>
          </p:nvPr>
        </p:nvSpPr>
        <p:spPr>
          <a:xfrm>
            <a:off x="552601" y="2460172"/>
            <a:ext cx="11533187" cy="830020"/>
          </a:xfrm>
        </p:spPr>
        <p:txBody>
          <a:bodyPr/>
          <a:lstStyle/>
          <a:p>
            <a:pPr algn="ctr"/>
            <a:r>
              <a:rPr lang="en-US" dirty="0"/>
              <a:t>If the 14.x (or before) extension is working properly with 15.x you do not need to do anything</a:t>
            </a:r>
            <a:br>
              <a:rPr lang="en-US" dirty="0"/>
            </a:br>
            <a:br>
              <a:rPr lang="en-US" dirty="0"/>
            </a:br>
            <a:r>
              <a:rPr lang="en-US" dirty="0"/>
              <a:t>No changes are needed</a:t>
            </a:r>
          </a:p>
        </p:txBody>
      </p:sp>
    </p:spTree>
    <p:extLst>
      <p:ext uri="{BB962C8B-B14F-4D97-AF65-F5344CB8AC3E}">
        <p14:creationId xmlns:p14="http://schemas.microsoft.com/office/powerpoint/2010/main" val="375597132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E3D4-EFB7-43FB-A1C2-4BCA6CA3EABB}"/>
              </a:ext>
            </a:extLst>
          </p:cNvPr>
          <p:cNvSpPr>
            <a:spLocks noGrp="1"/>
          </p:cNvSpPr>
          <p:nvPr>
            <p:ph type="title"/>
          </p:nvPr>
        </p:nvSpPr>
        <p:spPr/>
        <p:txBody>
          <a:bodyPr/>
          <a:lstStyle/>
          <a:p>
            <a:r>
              <a:rPr lang="en-US" dirty="0"/>
              <a:t>Broken extension – What to do?</a:t>
            </a:r>
          </a:p>
        </p:txBody>
      </p:sp>
      <p:sp>
        <p:nvSpPr>
          <p:cNvPr id="3" name="Text Placeholder 2">
            <a:extLst>
              <a:ext uri="{FF2B5EF4-FFF2-40B4-BE49-F238E27FC236}">
                <a16:creationId xmlns:a16="http://schemas.microsoft.com/office/drawing/2014/main" id="{DC56F649-3F67-4A60-A78E-113B4FBDBE39}"/>
              </a:ext>
            </a:extLst>
          </p:cNvPr>
          <p:cNvSpPr>
            <a:spLocks noGrp="1"/>
          </p:cNvSpPr>
          <p:nvPr>
            <p:ph type="body" sz="quarter" idx="10"/>
          </p:nvPr>
        </p:nvSpPr>
        <p:spPr>
          <a:xfrm>
            <a:off x="465138" y="1708530"/>
            <a:ext cx="5674405" cy="4001095"/>
          </a:xfrm>
        </p:spPr>
        <p:txBody>
          <a:bodyPr/>
          <a:lstStyle/>
          <a:p>
            <a:r>
              <a:rPr lang="en-US" dirty="0">
                <a:latin typeface="+mn-lt"/>
              </a:rPr>
              <a:t>1. Get the new docker build</a:t>
            </a:r>
          </a:p>
          <a:p>
            <a:endParaRPr lang="en-US" dirty="0">
              <a:latin typeface="+mn-lt"/>
            </a:endParaRPr>
          </a:p>
          <a:p>
            <a:r>
              <a:rPr lang="en-US" dirty="0">
                <a:latin typeface="+mn-lt"/>
              </a:rPr>
              <a:t>2. Fix the issue</a:t>
            </a:r>
          </a:p>
          <a:p>
            <a:r>
              <a:rPr lang="en-US" dirty="0">
                <a:latin typeface="+mn-lt"/>
              </a:rPr>
              <a:t>    + Set the application / platform dependencies</a:t>
            </a:r>
          </a:p>
          <a:p>
            <a:endParaRPr lang="en-US" dirty="0">
              <a:latin typeface="+mn-lt"/>
            </a:endParaRPr>
          </a:p>
          <a:p>
            <a:r>
              <a:rPr lang="en-US" dirty="0">
                <a:latin typeface="+mn-lt"/>
              </a:rPr>
              <a:t>4. Publish new extension to app store</a:t>
            </a:r>
          </a:p>
          <a:p>
            <a:r>
              <a:rPr lang="en-US" dirty="0">
                <a:latin typeface="+mn-lt"/>
              </a:rPr>
              <a:t>(Upload if it is PTE – Per tenant Extension)</a:t>
            </a:r>
          </a:p>
          <a:p>
            <a:endParaRPr lang="en-US" dirty="0">
              <a:latin typeface="+mn-lt"/>
            </a:endParaRPr>
          </a:p>
          <a:p>
            <a:r>
              <a:rPr lang="en-US" dirty="0">
                <a:latin typeface="+mn-lt"/>
              </a:rPr>
              <a:t>Once we update the tenant to specified application/platform version we will upgrade the app automatically</a:t>
            </a:r>
          </a:p>
          <a:p>
            <a:endParaRPr lang="en-US" dirty="0"/>
          </a:p>
          <a:p>
            <a:endParaRPr lang="en-US" dirty="0"/>
          </a:p>
        </p:txBody>
      </p:sp>
      <p:pic>
        <p:nvPicPr>
          <p:cNvPr id="6" name="Picture 5">
            <a:extLst>
              <a:ext uri="{FF2B5EF4-FFF2-40B4-BE49-F238E27FC236}">
                <a16:creationId xmlns:a16="http://schemas.microsoft.com/office/drawing/2014/main" id="{83EB9C94-4337-428E-B2BA-522997690916}"/>
              </a:ext>
            </a:extLst>
          </p:cNvPr>
          <p:cNvPicPr>
            <a:picLocks noChangeAspect="1"/>
          </p:cNvPicPr>
          <p:nvPr/>
        </p:nvPicPr>
        <p:blipFill>
          <a:blip r:embed="rId2"/>
          <a:stretch>
            <a:fillRect/>
          </a:stretch>
        </p:blipFill>
        <p:spPr>
          <a:xfrm>
            <a:off x="6139543" y="1486219"/>
            <a:ext cx="6252198" cy="3352801"/>
          </a:xfrm>
          <a:prstGeom prst="rect">
            <a:avLst/>
          </a:prstGeom>
        </p:spPr>
      </p:pic>
      <p:sp>
        <p:nvSpPr>
          <p:cNvPr id="7" name="Rectangle 6">
            <a:extLst>
              <a:ext uri="{FF2B5EF4-FFF2-40B4-BE49-F238E27FC236}">
                <a16:creationId xmlns:a16="http://schemas.microsoft.com/office/drawing/2014/main" id="{CABCF565-304F-4113-9AF8-6A5B0406EDB4}"/>
              </a:ext>
            </a:extLst>
          </p:cNvPr>
          <p:cNvSpPr/>
          <p:nvPr/>
        </p:nvSpPr>
        <p:spPr bwMode="auto">
          <a:xfrm>
            <a:off x="6853646" y="4110446"/>
            <a:ext cx="1872343"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3A71E42-EE4A-4850-95BC-396C0F59FF3A}"/>
              </a:ext>
            </a:extLst>
          </p:cNvPr>
          <p:cNvSpPr/>
          <p:nvPr/>
        </p:nvSpPr>
        <p:spPr bwMode="auto">
          <a:xfrm>
            <a:off x="8616576" y="3587931"/>
            <a:ext cx="1650830"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517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E373-8C85-45E1-90B5-83CDC587B820}"/>
              </a:ext>
            </a:extLst>
          </p:cNvPr>
          <p:cNvSpPr>
            <a:spLocks noGrp="1"/>
          </p:cNvSpPr>
          <p:nvPr>
            <p:ph type="title"/>
          </p:nvPr>
        </p:nvSpPr>
        <p:spPr>
          <a:xfrm>
            <a:off x="598945" y="336466"/>
            <a:ext cx="10724938" cy="1351952"/>
          </a:xfrm>
        </p:spPr>
        <p:txBody>
          <a:bodyPr/>
          <a:lstStyle/>
          <a:p>
            <a:r>
              <a:rPr lang="en-US" dirty="0"/>
              <a:t>Getting the docker builds</a:t>
            </a:r>
          </a:p>
        </p:txBody>
      </p:sp>
      <p:sp>
        <p:nvSpPr>
          <p:cNvPr id="3" name="Text Placeholder 2">
            <a:extLst>
              <a:ext uri="{FF2B5EF4-FFF2-40B4-BE49-F238E27FC236}">
                <a16:creationId xmlns:a16="http://schemas.microsoft.com/office/drawing/2014/main" id="{9DD2D514-4401-45BA-BC79-5A953EE42E80}"/>
              </a:ext>
            </a:extLst>
          </p:cNvPr>
          <p:cNvSpPr>
            <a:spLocks noGrp="1"/>
          </p:cNvSpPr>
          <p:nvPr>
            <p:ph type="body" sz="quarter" idx="10"/>
          </p:nvPr>
        </p:nvSpPr>
        <p:spPr>
          <a:xfrm>
            <a:off x="598945" y="1462924"/>
            <a:ext cx="11237870" cy="1292662"/>
          </a:xfrm>
        </p:spPr>
        <p:txBody>
          <a:bodyPr/>
          <a:lstStyle/>
          <a:p>
            <a:r>
              <a:rPr lang="en-US" dirty="0">
                <a:hlinkClick r:id="rId2"/>
              </a:rPr>
              <a:t>https://blogs.msdn.microsoft.com/freddyk/2018/04/16/which-docker-image-is-the-right-for-you/</a:t>
            </a:r>
            <a:endParaRPr lang="en-US" dirty="0"/>
          </a:p>
          <a:p>
            <a:endParaRPr lang="en-US" dirty="0"/>
          </a:p>
        </p:txBody>
      </p:sp>
      <p:pic>
        <p:nvPicPr>
          <p:cNvPr id="4" name="Picture 3">
            <a:extLst>
              <a:ext uri="{FF2B5EF4-FFF2-40B4-BE49-F238E27FC236}">
                <a16:creationId xmlns:a16="http://schemas.microsoft.com/office/drawing/2014/main" id="{6FD937A7-9B33-480F-B207-D311D0722BB4}"/>
              </a:ext>
            </a:extLst>
          </p:cNvPr>
          <p:cNvPicPr>
            <a:picLocks noChangeAspect="1"/>
          </p:cNvPicPr>
          <p:nvPr/>
        </p:nvPicPr>
        <p:blipFill>
          <a:blip r:embed="rId3"/>
          <a:stretch>
            <a:fillRect/>
          </a:stretch>
        </p:blipFill>
        <p:spPr>
          <a:xfrm>
            <a:off x="422787" y="2630394"/>
            <a:ext cx="10579219" cy="3060105"/>
          </a:xfrm>
          <a:prstGeom prst="rect">
            <a:avLst/>
          </a:prstGeom>
        </p:spPr>
      </p:pic>
    </p:spTree>
    <p:extLst>
      <p:ext uri="{BB962C8B-B14F-4D97-AF65-F5344CB8AC3E}">
        <p14:creationId xmlns:p14="http://schemas.microsoft.com/office/powerpoint/2010/main" val="109571876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71861" y="1258326"/>
            <a:ext cx="7604124" cy="1092201"/>
          </a:xfrm>
        </p:spPr>
        <p:txBody>
          <a:bodyPr/>
          <a:lstStyle/>
          <a:p>
            <a:r>
              <a:rPr lang="en-US" sz="4000" dirty="0"/>
              <a:t>Thank you!</a:t>
            </a:r>
          </a:p>
        </p:txBody>
      </p:sp>
      <p:sp>
        <p:nvSpPr>
          <p:cNvPr id="3" name="Title 15">
            <a:extLst>
              <a:ext uri="{FF2B5EF4-FFF2-40B4-BE49-F238E27FC236}">
                <a16:creationId xmlns:a16="http://schemas.microsoft.com/office/drawing/2014/main" id="{6E5A90A8-5F79-4871-A93E-0E918A48BAF4}"/>
              </a:ext>
            </a:extLst>
          </p:cNvPr>
          <p:cNvSpPr txBox="1">
            <a:spLocks/>
          </p:cNvSpPr>
          <p:nvPr/>
        </p:nvSpPr>
        <p:spPr>
          <a:xfrm>
            <a:off x="2285380" y="5806909"/>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2000" dirty="0"/>
              <a:t>The deck will be updated on feedback/questions</a:t>
            </a:r>
          </a:p>
          <a:p>
            <a:pPr algn="ctr"/>
            <a:endParaRPr lang="en-US" sz="2000" dirty="0">
              <a:solidFill>
                <a:schemeClr val="accent6"/>
              </a:solidFill>
            </a:endParaRPr>
          </a:p>
          <a:p>
            <a:pPr algn="ctr"/>
            <a:r>
              <a:rPr lang="en-US" sz="2000" dirty="0">
                <a:solidFill>
                  <a:srgbClr val="DC5B26"/>
                </a:solidFill>
                <a:hlinkClick r:id="rId3">
                  <a:extLst>
                    <a:ext uri="{A12FA001-AC4F-418D-AE19-62706E023703}">
                      <ahyp:hlinkClr xmlns:ahyp="http://schemas.microsoft.com/office/drawing/2018/hyperlinkcolor" val="tx"/>
                    </a:ext>
                  </a:extLst>
                </a:hlinkClick>
              </a:rPr>
              <a:t>https://twitter.com/nikolakukrika</a:t>
            </a:r>
            <a:endParaRPr lang="en-US" sz="2000" dirty="0">
              <a:solidFill>
                <a:srgbClr val="DC5B26"/>
              </a:solidFill>
            </a:endParaRPr>
          </a:p>
          <a:p>
            <a:pPr algn="ctr"/>
            <a:r>
              <a:rPr lang="en-US" sz="2000" dirty="0"/>
              <a:t>Nikola Kukrika (Yammer)</a:t>
            </a:r>
          </a:p>
        </p:txBody>
      </p:sp>
      <p:pic>
        <p:nvPicPr>
          <p:cNvPr id="4" name="Picture 3" descr="A picture containing drawing, food&#10;&#10;Description automatically generated">
            <a:extLst>
              <a:ext uri="{FF2B5EF4-FFF2-40B4-BE49-F238E27FC236}">
                <a16:creationId xmlns:a16="http://schemas.microsoft.com/office/drawing/2014/main" id="{44D71684-86BF-4EC9-9761-FE6C0721BD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193179" y="4114234"/>
            <a:ext cx="1419410" cy="1403461"/>
          </a:xfrm>
          <a:prstGeom prst="rect">
            <a:avLst/>
          </a:prstGeom>
        </p:spPr>
      </p:pic>
      <p:sp>
        <p:nvSpPr>
          <p:cNvPr id="5" name="TextBox 4">
            <a:extLst>
              <a:ext uri="{FF2B5EF4-FFF2-40B4-BE49-F238E27FC236}">
                <a16:creationId xmlns:a16="http://schemas.microsoft.com/office/drawing/2014/main" id="{39023323-21AD-4772-8887-5019C408FEA4}"/>
              </a:ext>
            </a:extLst>
          </p:cNvPr>
          <p:cNvSpPr txBox="1"/>
          <p:nvPr/>
        </p:nvSpPr>
        <p:spPr>
          <a:xfrm>
            <a:off x="3612589" y="4114234"/>
            <a:ext cx="6466341" cy="1403461"/>
          </a:xfrm>
          <a:prstGeom prst="rect">
            <a:avLst/>
          </a:prstGeom>
          <a:solidFill>
            <a:schemeClr val="tx2"/>
          </a:solid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Deck</a:t>
            </a:r>
          </a:p>
        </p:txBody>
      </p:sp>
      <p:sp>
        <p:nvSpPr>
          <p:cNvPr id="6" name="Title 15">
            <a:extLst>
              <a:ext uri="{FF2B5EF4-FFF2-40B4-BE49-F238E27FC236}">
                <a16:creationId xmlns:a16="http://schemas.microsoft.com/office/drawing/2014/main" id="{0FE6DAE2-285E-4BCB-8641-42FD72C8FA73}"/>
              </a:ext>
            </a:extLst>
          </p:cNvPr>
          <p:cNvSpPr txBox="1">
            <a:spLocks/>
          </p:cNvSpPr>
          <p:nvPr/>
        </p:nvSpPr>
        <p:spPr>
          <a:xfrm>
            <a:off x="2193179" y="2578607"/>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4000" dirty="0"/>
              <a:t>Link to slides:</a:t>
            </a:r>
          </a:p>
          <a:p>
            <a:pPr algn="ctr"/>
            <a:r>
              <a:rPr lang="en-US" sz="4000" dirty="0">
                <a:solidFill>
                  <a:srgbClr val="DC5B26"/>
                </a:solidFill>
              </a:rPr>
              <a:t>https://aka.ms/BCUpgradeDeck</a:t>
            </a:r>
          </a:p>
        </p:txBody>
      </p:sp>
    </p:spTree>
    <p:extLst>
      <p:ext uri="{BB962C8B-B14F-4D97-AF65-F5344CB8AC3E}">
        <p14:creationId xmlns:p14="http://schemas.microsoft.com/office/powerpoint/2010/main" val="39761460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table, sitting, red&#10;&#10;Description automatically generated">
            <a:extLst>
              <a:ext uri="{FF2B5EF4-FFF2-40B4-BE49-F238E27FC236}">
                <a16:creationId xmlns:a16="http://schemas.microsoft.com/office/drawing/2014/main" id="{E36C8E8E-E4BB-40EB-A38C-838CA81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60" y="278296"/>
            <a:ext cx="10523712" cy="5755155"/>
          </a:xfrm>
          <a:prstGeom prst="rect">
            <a:avLst/>
          </a:prstGeom>
        </p:spPr>
      </p:pic>
      <p:sp>
        <p:nvSpPr>
          <p:cNvPr id="5" name="TextBox 4">
            <a:extLst>
              <a:ext uri="{FF2B5EF4-FFF2-40B4-BE49-F238E27FC236}">
                <a16:creationId xmlns:a16="http://schemas.microsoft.com/office/drawing/2014/main" id="{B7B95D45-3687-45EF-83E0-C8EC3CEC7687}"/>
              </a:ext>
            </a:extLst>
          </p:cNvPr>
          <p:cNvSpPr txBox="1"/>
          <p:nvPr/>
        </p:nvSpPr>
        <p:spPr>
          <a:xfrm>
            <a:off x="829160" y="543775"/>
            <a:ext cx="10523712" cy="1043363"/>
          </a:xfrm>
          <a:prstGeom prst="rect">
            <a:avLst/>
          </a:prstGeom>
          <a:noFill/>
        </p:spPr>
        <p:txBody>
          <a:bodyPr wrap="square" lIns="182880" tIns="146304" rIns="182880" bIns="146304" rtlCol="0">
            <a:spAutoFit/>
          </a:bodyPr>
          <a:lstStyle/>
          <a:p>
            <a:pPr algn="ctr">
              <a:lnSpc>
                <a:spcPct val="90000"/>
              </a:lnSpc>
              <a:spcAft>
                <a:spcPts val="600"/>
              </a:spcAft>
            </a:pPr>
            <a:r>
              <a:rPr lang="en-US" sz="5400" b="1" dirty="0">
                <a:gradFill>
                  <a:gsLst>
                    <a:gs pos="2917">
                      <a:schemeClr val="tx1"/>
                    </a:gs>
                    <a:gs pos="30000">
                      <a:schemeClr val="tx1"/>
                    </a:gs>
                  </a:gsLst>
                  <a:lin ang="5400000" scaled="0"/>
                </a:gradFill>
              </a:rPr>
              <a:t>The Big Picture</a:t>
            </a:r>
          </a:p>
        </p:txBody>
      </p:sp>
      <p:sp>
        <p:nvSpPr>
          <p:cNvPr id="2" name="TextBox 1">
            <a:extLst>
              <a:ext uri="{FF2B5EF4-FFF2-40B4-BE49-F238E27FC236}">
                <a16:creationId xmlns:a16="http://schemas.microsoft.com/office/drawing/2014/main" id="{1F8FBA0B-64EB-46C8-80FA-C2D4C61DF999}"/>
              </a:ext>
            </a:extLst>
          </p:cNvPr>
          <p:cNvSpPr txBox="1"/>
          <p:nvPr/>
        </p:nvSpPr>
        <p:spPr>
          <a:xfrm>
            <a:off x="3442915" y="1351974"/>
            <a:ext cx="58124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Where should each of the Lego’s fit?</a:t>
            </a:r>
          </a:p>
        </p:txBody>
      </p:sp>
    </p:spTree>
    <p:extLst>
      <p:ext uri="{BB962C8B-B14F-4D97-AF65-F5344CB8AC3E}">
        <p14:creationId xmlns:p14="http://schemas.microsoft.com/office/powerpoint/2010/main" val="20178642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a:t>
            </a:r>
          </a:p>
        </p:txBody>
      </p:sp>
      <p:sp>
        <p:nvSpPr>
          <p:cNvPr id="6" name="Thought Bubble: Cloud 5">
            <a:extLst>
              <a:ext uri="{FF2B5EF4-FFF2-40B4-BE49-F238E27FC236}">
                <a16:creationId xmlns:a16="http://schemas.microsoft.com/office/drawing/2014/main" id="{DC862D7B-04B7-40D0-8F55-8FB80A93778A}"/>
              </a:ext>
            </a:extLst>
          </p:cNvPr>
          <p:cNvSpPr/>
          <p:nvPr/>
        </p:nvSpPr>
        <p:spPr bwMode="auto">
          <a:xfrm>
            <a:off x="2316052" y="1836859"/>
            <a:ext cx="6951059" cy="4482988"/>
          </a:xfrm>
          <a:prstGeom prst="cloudCallout">
            <a:avLst>
              <a:gd name="adj1" fmla="val -28063"/>
              <a:gd name="adj2" fmla="val 25506"/>
            </a:avLst>
          </a:prstGeom>
          <a:solidFill>
            <a:srgbClr val="E9F5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8BDE63C-6A2E-40CF-9626-431AD19F5D16}"/>
              </a:ext>
            </a:extLst>
          </p:cNvPr>
          <p:cNvSpPr/>
          <p:nvPr/>
        </p:nvSpPr>
        <p:spPr bwMode="auto">
          <a:xfrm>
            <a:off x="3823485" y="2843341"/>
            <a:ext cx="1857123" cy="1126297"/>
          </a:xfrm>
          <a:prstGeom prst="rect">
            <a:avLst/>
          </a:prstGeom>
          <a:solidFill>
            <a:schemeClr val="accent5"/>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MS</a:t>
            </a:r>
          </a:p>
          <a:p>
            <a:pPr algn="ctr"/>
            <a:r>
              <a:rPr lang="en-US" dirty="0">
                <a:solidFill>
                  <a:schemeClr val="accent3"/>
                </a:solidFill>
              </a:rPr>
              <a:t>Base App</a:t>
            </a:r>
          </a:p>
        </p:txBody>
      </p:sp>
      <p:sp>
        <p:nvSpPr>
          <p:cNvPr id="10" name="Rectangle 9">
            <a:extLst>
              <a:ext uri="{FF2B5EF4-FFF2-40B4-BE49-F238E27FC236}">
                <a16:creationId xmlns:a16="http://schemas.microsoft.com/office/drawing/2014/main" id="{D88B065A-7B76-4317-83A2-3328E84CE20F}"/>
              </a:ext>
            </a:extLst>
          </p:cNvPr>
          <p:cNvSpPr/>
          <p:nvPr/>
        </p:nvSpPr>
        <p:spPr bwMode="auto">
          <a:xfrm>
            <a:off x="5777712" y="2843342"/>
            <a:ext cx="2029371" cy="11262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Partner Apps</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Customizations</a:t>
            </a:r>
          </a:p>
        </p:txBody>
      </p:sp>
      <p:sp>
        <p:nvSpPr>
          <p:cNvPr id="11" name="Rectangle 10">
            <a:extLst>
              <a:ext uri="{FF2B5EF4-FFF2-40B4-BE49-F238E27FC236}">
                <a16:creationId xmlns:a16="http://schemas.microsoft.com/office/drawing/2014/main" id="{6B7C7484-EC5E-46A2-B193-FA8B533CF6F3}"/>
              </a:ext>
            </a:extLst>
          </p:cNvPr>
          <p:cNvSpPr/>
          <p:nvPr/>
        </p:nvSpPr>
        <p:spPr bwMode="auto">
          <a:xfrm>
            <a:off x="3823486" y="4078353"/>
            <a:ext cx="3993420" cy="1060089"/>
          </a:xfrm>
          <a:prstGeom prst="rect">
            <a:avLst/>
          </a:prstGeom>
          <a:solidFill>
            <a:schemeClr val="tx2"/>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System Application</a:t>
            </a:r>
          </a:p>
        </p:txBody>
      </p:sp>
      <p:sp>
        <p:nvSpPr>
          <p:cNvPr id="12" name="Arrow: Right 11">
            <a:extLst>
              <a:ext uri="{FF2B5EF4-FFF2-40B4-BE49-F238E27FC236}">
                <a16:creationId xmlns:a16="http://schemas.microsoft.com/office/drawing/2014/main" id="{9F9930F9-BCBA-48E5-BCAA-43C7E6997C55}"/>
              </a:ext>
            </a:extLst>
          </p:cNvPr>
          <p:cNvSpPr/>
          <p:nvPr/>
        </p:nvSpPr>
        <p:spPr bwMode="auto">
          <a:xfrm rot="10800000">
            <a:off x="5403608" y="3305589"/>
            <a:ext cx="553999" cy="201799"/>
          </a:xfrm>
          <a:prstGeom prst="rightArrow">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3" name="Arrow: Right 12">
            <a:extLst>
              <a:ext uri="{FF2B5EF4-FFF2-40B4-BE49-F238E27FC236}">
                <a16:creationId xmlns:a16="http://schemas.microsoft.com/office/drawing/2014/main" id="{41B696F0-0A26-4919-82A1-7BBC69BC9D3A}"/>
              </a:ext>
            </a:extLst>
          </p:cNvPr>
          <p:cNvSpPr/>
          <p:nvPr/>
        </p:nvSpPr>
        <p:spPr bwMode="auto">
          <a:xfrm rot="5400000">
            <a:off x="4475046"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4" name="Arrow: Right 13">
            <a:extLst>
              <a:ext uri="{FF2B5EF4-FFF2-40B4-BE49-F238E27FC236}">
                <a16:creationId xmlns:a16="http://schemas.microsoft.com/office/drawing/2014/main" id="{FEE950F3-6059-4904-A86F-F2D6757A0921}"/>
              </a:ext>
            </a:extLst>
          </p:cNvPr>
          <p:cNvSpPr/>
          <p:nvPr/>
        </p:nvSpPr>
        <p:spPr bwMode="auto">
          <a:xfrm rot="5400000">
            <a:off x="6616297"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5" name="Title 1">
            <a:extLst>
              <a:ext uri="{FF2B5EF4-FFF2-40B4-BE49-F238E27FC236}">
                <a16:creationId xmlns:a16="http://schemas.microsoft.com/office/drawing/2014/main" id="{89B01FFE-0FF9-497C-B030-5F8B56979F6B}"/>
              </a:ext>
            </a:extLst>
          </p:cNvPr>
          <p:cNvSpPr txBox="1">
            <a:spLocks/>
          </p:cNvSpPr>
          <p:nvPr/>
        </p:nvSpPr>
        <p:spPr>
          <a:xfrm>
            <a:off x="3226172" y="642606"/>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 The Destination</a:t>
            </a:r>
          </a:p>
        </p:txBody>
      </p:sp>
      <p:pic>
        <p:nvPicPr>
          <p:cNvPr id="16" name="Graphic 15" descr="Sun">
            <a:extLst>
              <a:ext uri="{FF2B5EF4-FFF2-40B4-BE49-F238E27FC236}">
                <a16:creationId xmlns:a16="http://schemas.microsoft.com/office/drawing/2014/main" id="{C201220E-46AA-457D-B2EF-A32175D966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6052" y="512164"/>
            <a:ext cx="2793425" cy="2793425"/>
          </a:xfrm>
          <a:prstGeom prst="rect">
            <a:avLst/>
          </a:prstGeom>
        </p:spPr>
      </p:pic>
    </p:spTree>
    <p:extLst>
      <p:ext uri="{BB962C8B-B14F-4D97-AF65-F5344CB8AC3E}">
        <p14:creationId xmlns:p14="http://schemas.microsoft.com/office/powerpoint/2010/main" val="216942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2436475"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the plan</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A20F9FF3-8228-43FB-8B54-C8A030E1764E}"/>
              </a:ext>
            </a:extLst>
          </p:cNvPr>
          <p:cNvSpPr txBox="1"/>
          <p:nvPr/>
        </p:nvSpPr>
        <p:spPr>
          <a:xfrm>
            <a:off x="120229" y="199170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1. </a:t>
            </a:r>
          </a:p>
          <a:p>
            <a:pPr algn="ctr">
              <a:lnSpc>
                <a:spcPct val="90000"/>
              </a:lnSpc>
              <a:spcAft>
                <a:spcPts val="600"/>
              </a:spcAft>
            </a:pPr>
            <a:r>
              <a:rPr lang="en-US" sz="2000" dirty="0">
                <a:gradFill>
                  <a:gsLst>
                    <a:gs pos="2917">
                      <a:schemeClr val="tx1"/>
                    </a:gs>
                    <a:gs pos="30000">
                      <a:schemeClr val="tx1"/>
                    </a:gs>
                  </a:gsLst>
                  <a:lin ang="5400000" scaled="0"/>
                </a:gra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3.</a:t>
            </a:r>
          </a:p>
          <a:p>
            <a:pPr algn="ctr">
              <a:lnSpc>
                <a:spcPct val="90000"/>
              </a:lnSpc>
              <a:spcAft>
                <a:spcPts val="600"/>
              </a:spcAft>
            </a:pPr>
            <a:r>
              <a:rPr lang="en-US" sz="2000" dirty="0">
                <a:gradFill>
                  <a:gsLst>
                    <a:gs pos="2917">
                      <a:schemeClr val="tx1"/>
                    </a:gs>
                    <a:gs pos="30000">
                      <a:schemeClr val="tx1"/>
                    </a:gs>
                  </a:gsLst>
                  <a:lin ang="5400000" scaled="0"/>
                </a:gra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Tree>
    <p:extLst>
      <p:ext uri="{BB962C8B-B14F-4D97-AF65-F5344CB8AC3E}">
        <p14:creationId xmlns:p14="http://schemas.microsoft.com/office/powerpoint/2010/main" val="4244108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down)">
                                      <p:cBhvr>
                                        <p:cTn id="48" dur="500"/>
                                        <p:tgtEl>
                                          <p:spTgt spid="81"/>
                                        </p:tgtEl>
                                      </p:cBhvr>
                                    </p:animEffect>
                                  </p:childTnLst>
                                </p:cTn>
                              </p:par>
                              <p:par>
                                <p:cTn id="49" presetID="22" presetClass="entr" presetSubtype="4"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down)">
                                      <p:cBhvr>
                                        <p:cTn id="51" dur="500"/>
                                        <p:tgtEl>
                                          <p:spTgt spid="82"/>
                                        </p:tgtEl>
                                      </p:cBhvr>
                                    </p:animEffect>
                                  </p:childTnLst>
                                </p:cTn>
                              </p:par>
                              <p:par>
                                <p:cTn id="52" presetID="22" presetClass="entr" presetSubtype="4" fill="hold" nodeType="with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down)">
                                      <p:cBhvr>
                                        <p:cTn id="54" dur="500"/>
                                        <p:tgtEl>
                                          <p:spTgt spid="83"/>
                                        </p:tgtEl>
                                      </p:cBhvr>
                                    </p:animEffect>
                                  </p:childTnLst>
                                </p:cTn>
                              </p:par>
                              <p:par>
                                <p:cTn id="55" presetID="22" presetClass="entr" presetSubtype="4"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wipe(down)">
                                      <p:cBhvr>
                                        <p:cTn id="57" dur="500"/>
                                        <p:tgtEl>
                                          <p:spTgt spid="84"/>
                                        </p:tgtEl>
                                      </p:cBhvr>
                                    </p:animEffect>
                                  </p:childTnLst>
                                </p:cTn>
                              </p:par>
                              <p:par>
                                <p:cTn id="58" presetID="22" presetClass="entr" presetSubtype="4"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down)">
                                      <p:cBhvr>
                                        <p:cTn id="60" dur="500"/>
                                        <p:tgtEl>
                                          <p:spTgt spid="80"/>
                                        </p:tgtEl>
                                      </p:cBhvr>
                                    </p:animEffect>
                                  </p:childTnLst>
                                </p:cTn>
                              </p:par>
                              <p:par>
                                <p:cTn id="61" presetID="22" presetClass="entr" presetSubtype="4"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wipe(down)">
                                      <p:cBhvr>
                                        <p:cTn id="63" dur="500"/>
                                        <p:tgtEl>
                                          <p:spTgt spid="79"/>
                                        </p:tgtEl>
                                      </p:cBhvr>
                                    </p:animEffect>
                                  </p:childTnLst>
                                </p:cTn>
                              </p:par>
                              <p:par>
                                <p:cTn id="64" presetID="22" presetClass="entr" presetSubtype="4" fill="hold"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wipe(down)">
                                      <p:cBhvr>
                                        <p:cTn id="66" dur="500"/>
                                        <p:tgtEl>
                                          <p:spTgt spid="78"/>
                                        </p:tgtEl>
                                      </p:cBhvr>
                                    </p:animEffect>
                                  </p:childTnLst>
                                </p:cTn>
                              </p:par>
                              <p:par>
                                <p:cTn id="67" presetID="22" presetClass="entr" presetSubtype="4"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down)">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par>
                          <p:cTn id="78" fill="hold">
                            <p:stCondLst>
                              <p:cond delay="500"/>
                            </p:stCondLst>
                            <p:childTnLst>
                              <p:par>
                                <p:cTn id="79" presetID="50" presetClass="path" presetSubtype="0" accel="50000" decel="50000" fill="hold" nodeType="afterEffect">
                                  <p:stCondLst>
                                    <p:cond delay="0"/>
                                  </p:stCondLst>
                                  <p:childTnLst>
                                    <p:animMotion origin="layout" path="M 0.00549 -0.01725 L 0.10837 -0.01725 C 0.15458 -0.01725 0.15024 -0.02247 0.16722 0.00817 C 0.17641 0.02746 0.21151 0.08398 0.21151 0.10463 " pathEditMode="relative" rAng="0" ptsTypes="AAAA">
                                      <p:cBhvr>
                                        <p:cTn id="80" dur="3000" fill="hold"/>
                                        <p:tgtEl>
                                          <p:spTgt spid="88"/>
                                        </p:tgtEl>
                                        <p:attrNameLst>
                                          <p:attrName>ppt_x</p:attrName>
                                          <p:attrName>ppt_y</p:attrName>
                                        </p:attrNameLst>
                                      </p:cBhvr>
                                      <p:rCtr x="10301" y="606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childTnLst>
                          </p:cTn>
                        </p:par>
                        <p:par>
                          <p:cTn id="89" fill="hold">
                            <p:stCondLst>
                              <p:cond delay="500"/>
                            </p:stCondLst>
                            <p:childTnLst>
                              <p:par>
                                <p:cTn id="90" presetID="44" presetClass="path" presetSubtype="0" accel="50000" decel="50000" fill="hold" nodeType="afterEffect">
                                  <p:stCondLst>
                                    <p:cond delay="0"/>
                                  </p:stCondLst>
                                  <p:childTnLst>
                                    <p:animMotion origin="layout" path="M 0.22173 0.09147 L 0.36214 -0.01498 C 0.39163 -0.03904 0.43554 -0.0522 0.48149 -0.0522 C 0.53395 -0.0522 0.57595 -0.03904 0.60544 -0.01498 L 0.74598 0.09147 " pathEditMode="relative" rAng="0" ptsTypes="AAAAA">
                                      <p:cBhvr>
                                        <p:cTn id="91" dur="3000" fill="hold"/>
                                        <p:tgtEl>
                                          <p:spTgt spid="88"/>
                                        </p:tgtEl>
                                        <p:attrNameLst>
                                          <p:attrName>ppt_x</p:attrName>
                                          <p:attrName>ppt_y</p:attrName>
                                        </p:attrNameLst>
                                      </p:cBhvr>
                                      <p:rCtr x="26206" y="-7195"/>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par>
                          <p:cTn id="100" fill="hold">
                            <p:stCondLst>
                              <p:cond delay="500"/>
                            </p:stCondLst>
                            <p:childTnLst>
                              <p:par>
                                <p:cTn id="101" presetID="43" presetClass="path" presetSubtype="0" accel="50000" decel="50000" fill="hold" nodeType="afterEffect">
                                  <p:stCondLst>
                                    <p:cond delay="0"/>
                                  </p:stCondLst>
                                  <p:childTnLst>
                                    <p:animMotion origin="layout" path="M 0.74598 0.09147 L 0.81785 0.09147 C 0.85001 0.09147 0.88984 0.0025 0.88984 -0.06968 L 0.88984 -0.23014 " pathEditMode="relative" rAng="0" ptsTypes="AAAA">
                                      <p:cBhvr>
                                        <p:cTn id="102" dur="3000" fill="hold"/>
                                        <p:tgtEl>
                                          <p:spTgt spid="88"/>
                                        </p:tgtEl>
                                        <p:attrNameLst>
                                          <p:attrName>ppt_x</p:attrName>
                                          <p:attrName>ppt_y</p:attrName>
                                        </p:attrNameLst>
                                      </p:cBhvr>
                                      <p:rCtr x="7187" y="-160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7" grpId="0" animBg="1"/>
      <p:bldP spid="52" grpId="0" animBg="1"/>
      <p:bldP spid="56" grpId="0"/>
      <p:bldP spid="57" grpId="0"/>
      <p:bldP spid="58" grpId="0"/>
      <p:bldP spid="28" grpId="0" animBg="1"/>
      <p:bldP spid="50" grpId="0" animBg="1"/>
      <p:bldP spid="39" grpId="0"/>
      <p:bldP spid="40" grpId="0"/>
      <p:bldP spid="49" grpId="0" animBg="1"/>
      <p:bldP spid="38" grpId="0"/>
      <p:bldP spid="8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5867-585F-4510-A61E-1F3AFA717DD8}"/>
              </a:ext>
            </a:extLst>
          </p:cNvPr>
          <p:cNvSpPr>
            <a:spLocks noGrp="1"/>
          </p:cNvSpPr>
          <p:nvPr>
            <p:ph type="title"/>
          </p:nvPr>
        </p:nvSpPr>
        <p:spPr/>
        <p:txBody>
          <a:bodyPr/>
          <a:lstStyle/>
          <a:p>
            <a:r>
              <a:rPr lang="en-US" dirty="0"/>
              <a:t>Step 1 – Upgrade to 14.x Important considerations</a:t>
            </a:r>
          </a:p>
        </p:txBody>
      </p:sp>
      <p:sp>
        <p:nvSpPr>
          <p:cNvPr id="3" name="Text Placeholder 2">
            <a:extLst>
              <a:ext uri="{FF2B5EF4-FFF2-40B4-BE49-F238E27FC236}">
                <a16:creationId xmlns:a16="http://schemas.microsoft.com/office/drawing/2014/main" id="{35DA8A75-5433-4ECE-9EC1-D9C686A9D0F1}"/>
              </a:ext>
            </a:extLst>
          </p:cNvPr>
          <p:cNvSpPr>
            <a:spLocks noGrp="1"/>
          </p:cNvSpPr>
          <p:nvPr>
            <p:ph type="body" sz="quarter" idx="10"/>
          </p:nvPr>
        </p:nvSpPr>
        <p:spPr>
          <a:xfrm>
            <a:off x="1673735" y="3083449"/>
            <a:ext cx="9679453" cy="1231106"/>
          </a:xfrm>
        </p:spPr>
        <p:txBody>
          <a:bodyPr/>
          <a:lstStyle/>
          <a:p>
            <a:r>
              <a:rPr lang="en-US" dirty="0"/>
              <a:t>Always upgrade to the latest compatible CU – 14.5… Make sure that CU was not released after target version, For example DO NOT Upgrade from 14.6 released in October to 15.0 Released in September. KB Article will state minimal supported target version</a:t>
            </a:r>
          </a:p>
        </p:txBody>
      </p:sp>
      <p:pic>
        <p:nvPicPr>
          <p:cNvPr id="7" name="Graphic 6" descr="Warning">
            <a:extLst>
              <a:ext uri="{FF2B5EF4-FFF2-40B4-BE49-F238E27FC236}">
                <a16:creationId xmlns:a16="http://schemas.microsoft.com/office/drawing/2014/main" id="{1FDB7CF1-40C7-4FB4-9E19-DDF757790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037" y="3155306"/>
            <a:ext cx="914400" cy="914400"/>
          </a:xfrm>
          <a:prstGeom prst="rect">
            <a:avLst/>
          </a:prstGeom>
        </p:spPr>
      </p:pic>
      <p:pic>
        <p:nvPicPr>
          <p:cNvPr id="8" name="Graphic 7" descr="Warning">
            <a:extLst>
              <a:ext uri="{FF2B5EF4-FFF2-40B4-BE49-F238E27FC236}">
                <a16:creationId xmlns:a16="http://schemas.microsoft.com/office/drawing/2014/main" id="{4107EBA1-414D-45D3-B0A3-3F9A1EBA3C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087" y="4342936"/>
            <a:ext cx="914400" cy="914400"/>
          </a:xfrm>
          <a:prstGeom prst="rect">
            <a:avLst/>
          </a:prstGeom>
        </p:spPr>
      </p:pic>
      <p:sp>
        <p:nvSpPr>
          <p:cNvPr id="10" name="Text Placeholder 2">
            <a:extLst>
              <a:ext uri="{FF2B5EF4-FFF2-40B4-BE49-F238E27FC236}">
                <a16:creationId xmlns:a16="http://schemas.microsoft.com/office/drawing/2014/main" id="{C23D5F9C-C280-4CCF-BC75-80E9D359E37E}"/>
              </a:ext>
            </a:extLst>
          </p:cNvPr>
          <p:cNvSpPr txBox="1">
            <a:spLocks/>
          </p:cNvSpPr>
          <p:nvPr/>
        </p:nvSpPr>
        <p:spPr>
          <a:xfrm>
            <a:off x="1673735" y="4492359"/>
            <a:ext cx="9582094"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sure SQL Schema contains ONLY ADDITIVE changes. AL does not support doing breaking SQL Changes, so make base app compatible in C/AL. </a:t>
            </a:r>
          </a:p>
        </p:txBody>
      </p:sp>
      <p:sp>
        <p:nvSpPr>
          <p:cNvPr id="12" name="Text Placeholder 2">
            <a:extLst>
              <a:ext uri="{FF2B5EF4-FFF2-40B4-BE49-F238E27FC236}">
                <a16:creationId xmlns:a16="http://schemas.microsoft.com/office/drawing/2014/main" id="{E03AA62E-E82B-46EB-B17B-6A2A972A81EF}"/>
              </a:ext>
            </a:extLst>
          </p:cNvPr>
          <p:cNvSpPr txBox="1">
            <a:spLocks/>
          </p:cNvSpPr>
          <p:nvPr/>
        </p:nvSpPr>
        <p:spPr>
          <a:xfrm>
            <a:off x="1673735" y="5406759"/>
            <a:ext cx="1153318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Renumber and rename to ISV Range (App store) or renumber to 50.000 range (Per Tenant Extensions). It is easier in C/AL</a:t>
            </a:r>
          </a:p>
        </p:txBody>
      </p:sp>
      <p:sp>
        <p:nvSpPr>
          <p:cNvPr id="9" name="Text Placeholder 2">
            <a:extLst>
              <a:ext uri="{FF2B5EF4-FFF2-40B4-BE49-F238E27FC236}">
                <a16:creationId xmlns:a16="http://schemas.microsoft.com/office/drawing/2014/main" id="{167B4E65-E901-4BE1-804A-3ABBE79F1117}"/>
              </a:ext>
            </a:extLst>
          </p:cNvPr>
          <p:cNvSpPr txBox="1">
            <a:spLocks/>
          </p:cNvSpPr>
          <p:nvPr/>
        </p:nvSpPr>
        <p:spPr>
          <a:xfrm>
            <a:off x="1673735" y="1342788"/>
            <a:ext cx="8943465" cy="153888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Minimize the footprint – Before upgrade refactor as much possible on C/AL. </a:t>
            </a:r>
          </a:p>
          <a:p>
            <a:r>
              <a:rPr lang="en-US" dirty="0"/>
              <a:t>Focus on removing modifications on base app objects. Recommendation is to start with tables first. We recommend to organize the code in 3 folders – unmodified, modified, added. This way you have a good overview and it is easier to merge.</a:t>
            </a:r>
          </a:p>
        </p:txBody>
      </p:sp>
      <p:pic>
        <p:nvPicPr>
          <p:cNvPr id="5" name="Graphic 4" descr="Lightbulb">
            <a:extLst>
              <a:ext uri="{FF2B5EF4-FFF2-40B4-BE49-F238E27FC236}">
                <a16:creationId xmlns:a16="http://schemas.microsoft.com/office/drawing/2014/main" id="{2D9A0785-5F0B-49A2-8F42-E7B513B1F6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138" y="1411142"/>
            <a:ext cx="876299" cy="876299"/>
          </a:xfrm>
          <a:prstGeom prst="rect">
            <a:avLst/>
          </a:prstGeom>
        </p:spPr>
      </p:pic>
      <p:pic>
        <p:nvPicPr>
          <p:cNvPr id="13" name="Graphic 12" descr="Lightbulb">
            <a:extLst>
              <a:ext uri="{FF2B5EF4-FFF2-40B4-BE49-F238E27FC236}">
                <a16:creationId xmlns:a16="http://schemas.microsoft.com/office/drawing/2014/main" id="{FCB82594-3932-41C6-9298-D88B586E7A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037" y="5280994"/>
            <a:ext cx="876299" cy="876299"/>
          </a:xfrm>
          <a:prstGeom prst="rect">
            <a:avLst/>
          </a:prstGeom>
        </p:spPr>
      </p:pic>
      <p:sp>
        <p:nvSpPr>
          <p:cNvPr id="6" name="Rectangle 5">
            <a:extLst>
              <a:ext uri="{FF2B5EF4-FFF2-40B4-BE49-F238E27FC236}">
                <a16:creationId xmlns:a16="http://schemas.microsoft.com/office/drawing/2014/main" id="{F1C35177-4546-450D-BD9A-2F727B890DB6}"/>
              </a:ext>
            </a:extLst>
          </p:cNvPr>
          <p:cNvSpPr/>
          <p:nvPr/>
        </p:nvSpPr>
        <p:spPr>
          <a:xfrm>
            <a:off x="2242513" y="6340162"/>
            <a:ext cx="10395630" cy="369332"/>
          </a:xfrm>
          <a:prstGeom prst="rect">
            <a:avLst/>
          </a:prstGeom>
        </p:spPr>
        <p:txBody>
          <a:bodyPr wrap="square">
            <a:spAutoFit/>
          </a:bodyPr>
          <a:lstStyle/>
          <a:p>
            <a:r>
              <a:rPr lang="en-US" dirty="0"/>
              <a:t>For organizing files you can look at  - </a:t>
            </a:r>
            <a:r>
              <a:rPr lang="da-DK" u="sng" dirty="0">
                <a:hlinkClick r:id="rId7"/>
              </a:rPr>
              <a:t>https://freddysblog.com/2019/08/02/organizing-your-al-files/</a:t>
            </a:r>
            <a:endParaRPr lang="en-US" dirty="0"/>
          </a:p>
        </p:txBody>
      </p:sp>
    </p:spTree>
    <p:extLst>
      <p:ext uri="{BB962C8B-B14F-4D97-AF65-F5344CB8AC3E}">
        <p14:creationId xmlns:p14="http://schemas.microsoft.com/office/powerpoint/2010/main" val="27188999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888E-FFF5-42E6-8A69-9157534A1B0F}"/>
              </a:ext>
            </a:extLst>
          </p:cNvPr>
          <p:cNvSpPr>
            <a:spLocks noGrp="1"/>
          </p:cNvSpPr>
          <p:nvPr>
            <p:ph type="title"/>
          </p:nvPr>
        </p:nvSpPr>
        <p:spPr>
          <a:xfrm>
            <a:off x="465455" y="307677"/>
            <a:ext cx="11533187" cy="411162"/>
          </a:xfrm>
        </p:spPr>
        <p:txBody>
          <a:bodyPr/>
          <a:lstStyle/>
          <a:p>
            <a:r>
              <a:rPr lang="en-US" dirty="0"/>
              <a:t>Only additive SQL Schema changes</a:t>
            </a:r>
          </a:p>
        </p:txBody>
      </p:sp>
      <p:pic>
        <p:nvPicPr>
          <p:cNvPr id="7" name="Picture 6">
            <a:extLst>
              <a:ext uri="{FF2B5EF4-FFF2-40B4-BE49-F238E27FC236}">
                <a16:creationId xmlns:a16="http://schemas.microsoft.com/office/drawing/2014/main" id="{E826B1F9-CE8D-4781-B5D0-FCB8FD8F48FB}"/>
              </a:ext>
            </a:extLst>
          </p:cNvPr>
          <p:cNvPicPr>
            <a:picLocks noChangeAspect="1"/>
          </p:cNvPicPr>
          <p:nvPr/>
        </p:nvPicPr>
        <p:blipFill>
          <a:blip r:embed="rId2"/>
          <a:stretch>
            <a:fillRect/>
          </a:stretch>
        </p:blipFill>
        <p:spPr>
          <a:xfrm>
            <a:off x="5555898" y="1574405"/>
            <a:ext cx="6547140" cy="1715166"/>
          </a:xfrm>
          <a:prstGeom prst="rect">
            <a:avLst/>
          </a:prstGeom>
        </p:spPr>
      </p:pic>
      <p:sp>
        <p:nvSpPr>
          <p:cNvPr id="8" name="Rectangle 7">
            <a:extLst>
              <a:ext uri="{FF2B5EF4-FFF2-40B4-BE49-F238E27FC236}">
                <a16:creationId xmlns:a16="http://schemas.microsoft.com/office/drawing/2014/main" id="{1F1C6A66-8D92-4B0F-B10F-8194CFCB5FD8}"/>
              </a:ext>
            </a:extLst>
          </p:cNvPr>
          <p:cNvSpPr/>
          <p:nvPr/>
        </p:nvSpPr>
        <p:spPr bwMode="auto">
          <a:xfrm>
            <a:off x="10223686" y="3090506"/>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2C1F4CF-D686-44EF-B012-C5870106B41F}"/>
              </a:ext>
            </a:extLst>
          </p:cNvPr>
          <p:cNvSpPr/>
          <p:nvPr/>
        </p:nvSpPr>
        <p:spPr bwMode="auto">
          <a:xfrm>
            <a:off x="9214376" y="1626068"/>
            <a:ext cx="1471864" cy="220580"/>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EBE42C-0375-4C7B-B066-128873FF8A8F}"/>
              </a:ext>
            </a:extLst>
          </p:cNvPr>
          <p:cNvSpPr/>
          <p:nvPr/>
        </p:nvSpPr>
        <p:spPr bwMode="auto">
          <a:xfrm>
            <a:off x="5923582" y="2520572"/>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942809-2F7C-400F-AD8D-64D8C793D476}"/>
              </a:ext>
            </a:extLst>
          </p:cNvPr>
          <p:cNvPicPr>
            <a:picLocks noChangeAspect="1"/>
          </p:cNvPicPr>
          <p:nvPr/>
        </p:nvPicPr>
        <p:blipFill>
          <a:blip r:embed="rId3"/>
          <a:stretch>
            <a:fillRect/>
          </a:stretch>
        </p:blipFill>
        <p:spPr>
          <a:xfrm>
            <a:off x="465455" y="1575553"/>
            <a:ext cx="5037506" cy="5308847"/>
          </a:xfrm>
          <a:prstGeom prst="rect">
            <a:avLst/>
          </a:prstGeom>
        </p:spPr>
      </p:pic>
      <p:sp>
        <p:nvSpPr>
          <p:cNvPr id="14" name="TextBox 13">
            <a:extLst>
              <a:ext uri="{FF2B5EF4-FFF2-40B4-BE49-F238E27FC236}">
                <a16:creationId xmlns:a16="http://schemas.microsoft.com/office/drawing/2014/main" id="{9FFC6B13-CBEF-40A6-AD16-927EAFD39BDD}"/>
              </a:ext>
            </a:extLst>
          </p:cNvPr>
          <p:cNvSpPr txBox="1"/>
          <p:nvPr/>
        </p:nvSpPr>
        <p:spPr>
          <a:xfrm>
            <a:off x="9950308" y="3217779"/>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Keys (primary, secondary)</a:t>
            </a:r>
          </a:p>
        </p:txBody>
      </p:sp>
      <p:sp>
        <p:nvSpPr>
          <p:cNvPr id="15" name="TextBox 14">
            <a:extLst>
              <a:ext uri="{FF2B5EF4-FFF2-40B4-BE49-F238E27FC236}">
                <a16:creationId xmlns:a16="http://schemas.microsoft.com/office/drawing/2014/main" id="{E0821E7D-4133-4CCB-8B30-6DC2F5E17839}"/>
              </a:ext>
            </a:extLst>
          </p:cNvPr>
          <p:cNvSpPr txBox="1"/>
          <p:nvPr/>
        </p:nvSpPr>
        <p:spPr>
          <a:xfrm>
            <a:off x="3516117" y="243198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Field name, type, length</a:t>
            </a:r>
          </a:p>
        </p:txBody>
      </p:sp>
      <p:sp>
        <p:nvSpPr>
          <p:cNvPr id="16" name="TextBox 15">
            <a:extLst>
              <a:ext uri="{FF2B5EF4-FFF2-40B4-BE49-F238E27FC236}">
                <a16:creationId xmlns:a16="http://schemas.microsoft.com/office/drawing/2014/main" id="{6B46DE4D-F3CB-4DE5-88B1-19A4096046AA}"/>
              </a:ext>
            </a:extLst>
          </p:cNvPr>
          <p:cNvSpPr txBox="1"/>
          <p:nvPr/>
        </p:nvSpPr>
        <p:spPr>
          <a:xfrm>
            <a:off x="8946541" y="119276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Table names</a:t>
            </a:r>
          </a:p>
        </p:txBody>
      </p:sp>
      <p:sp>
        <p:nvSpPr>
          <p:cNvPr id="19" name="Text Placeholder 2">
            <a:extLst>
              <a:ext uri="{FF2B5EF4-FFF2-40B4-BE49-F238E27FC236}">
                <a16:creationId xmlns:a16="http://schemas.microsoft.com/office/drawing/2014/main" id="{5427D364-C6C9-4BE4-8A49-2A18DFDC2C07}"/>
              </a:ext>
            </a:extLst>
          </p:cNvPr>
          <p:cNvSpPr>
            <a:spLocks noGrp="1"/>
          </p:cNvSpPr>
          <p:nvPr>
            <p:ph type="body" sz="quarter" idx="10"/>
          </p:nvPr>
        </p:nvSpPr>
        <p:spPr>
          <a:xfrm>
            <a:off x="451643" y="1108251"/>
            <a:ext cx="11533187" cy="307777"/>
          </a:xfrm>
        </p:spPr>
        <p:txBody>
          <a:bodyPr/>
          <a:lstStyle/>
          <a:p>
            <a:r>
              <a:rPr lang="en-US" dirty="0"/>
              <a:t>May look hard</a:t>
            </a:r>
          </a:p>
        </p:txBody>
      </p:sp>
      <p:sp>
        <p:nvSpPr>
          <p:cNvPr id="20" name="Text Placeholder 2">
            <a:extLst>
              <a:ext uri="{FF2B5EF4-FFF2-40B4-BE49-F238E27FC236}">
                <a16:creationId xmlns:a16="http://schemas.microsoft.com/office/drawing/2014/main" id="{333B8F66-9100-4717-B1ED-8456BC8E6B25}"/>
              </a:ext>
            </a:extLst>
          </p:cNvPr>
          <p:cNvSpPr txBox="1">
            <a:spLocks/>
          </p:cNvSpPr>
          <p:nvPr/>
        </p:nvSpPr>
        <p:spPr>
          <a:xfrm>
            <a:off x="5555898" y="1065892"/>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But it is not</a:t>
            </a:r>
          </a:p>
        </p:txBody>
      </p:sp>
      <p:sp>
        <p:nvSpPr>
          <p:cNvPr id="17" name="Text Placeholder 2">
            <a:extLst>
              <a:ext uri="{FF2B5EF4-FFF2-40B4-BE49-F238E27FC236}">
                <a16:creationId xmlns:a16="http://schemas.microsoft.com/office/drawing/2014/main" id="{04F1E389-B11B-4053-91D2-F27BEABAB0C0}"/>
              </a:ext>
            </a:extLst>
          </p:cNvPr>
          <p:cNvSpPr txBox="1">
            <a:spLocks/>
          </p:cNvSpPr>
          <p:nvPr/>
        </p:nvSpPr>
        <p:spPr>
          <a:xfrm>
            <a:off x="5672971" y="3693280"/>
            <a:ext cx="6547140" cy="276998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store only few properties on SQL, everything else is stored in metadata tables (Object Metadata for C/AL or NAV App tables for extensions)</a:t>
            </a:r>
          </a:p>
          <a:p>
            <a:endParaRPr lang="en-US" dirty="0">
              <a:latin typeface="+mn-lt"/>
            </a:endParaRPr>
          </a:p>
          <a:p>
            <a:r>
              <a:rPr lang="en-US" dirty="0">
                <a:latin typeface="+mn-lt"/>
              </a:rPr>
              <a:t>We do not have capabilities to handle breaking SQL changes in AL. On prem because of direct SQL access and Sync-</a:t>
            </a:r>
            <a:r>
              <a:rPr lang="en-US" dirty="0" err="1">
                <a:latin typeface="+mn-lt"/>
              </a:rPr>
              <a:t>NAVTenant</a:t>
            </a:r>
            <a:r>
              <a:rPr lang="en-US" dirty="0">
                <a:latin typeface="+mn-lt"/>
              </a:rPr>
              <a:t> –Force we can workaround, it is not possible in SaaS. The strong recommendation is to refactor away from breaking SQL changes.</a:t>
            </a:r>
          </a:p>
        </p:txBody>
      </p:sp>
    </p:spTree>
    <p:extLst>
      <p:ext uri="{BB962C8B-B14F-4D97-AF65-F5344CB8AC3E}">
        <p14:creationId xmlns:p14="http://schemas.microsoft.com/office/powerpoint/2010/main" val="1811789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5" grpId="0"/>
      <p:bldP spid="16" grpId="0"/>
      <p:bldP spid="19" grpId="0" build="p"/>
      <p:bldP spid="20"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545B-423A-4EA6-9418-3ED087468B58}"/>
              </a:ext>
            </a:extLst>
          </p:cNvPr>
          <p:cNvSpPr>
            <a:spLocks noGrp="1"/>
          </p:cNvSpPr>
          <p:nvPr>
            <p:ph type="title"/>
          </p:nvPr>
        </p:nvSpPr>
        <p:spPr/>
        <p:txBody>
          <a:bodyPr/>
          <a:lstStyle/>
          <a:p>
            <a:r>
              <a:rPr lang="en-US" dirty="0"/>
              <a:t>Breaking changes – Simple Examples</a:t>
            </a:r>
          </a:p>
        </p:txBody>
      </p:sp>
      <p:sp>
        <p:nvSpPr>
          <p:cNvPr id="3" name="Text Placeholder 2">
            <a:extLst>
              <a:ext uri="{FF2B5EF4-FFF2-40B4-BE49-F238E27FC236}">
                <a16:creationId xmlns:a16="http://schemas.microsoft.com/office/drawing/2014/main" id="{EE452E9F-416D-42B6-8A85-4831DC15EEE0}"/>
              </a:ext>
            </a:extLst>
          </p:cNvPr>
          <p:cNvSpPr>
            <a:spLocks noGrp="1"/>
          </p:cNvSpPr>
          <p:nvPr>
            <p:ph type="body" sz="quarter" idx="10"/>
          </p:nvPr>
        </p:nvSpPr>
        <p:spPr>
          <a:xfrm>
            <a:off x="465138" y="1517034"/>
            <a:ext cx="11533187" cy="307777"/>
          </a:xfrm>
        </p:spPr>
        <p:txBody>
          <a:bodyPr/>
          <a:lstStyle/>
          <a:p>
            <a:r>
              <a:rPr lang="en-US" dirty="0"/>
              <a:t>Change</a:t>
            </a:r>
          </a:p>
        </p:txBody>
      </p:sp>
      <p:sp>
        <p:nvSpPr>
          <p:cNvPr id="6" name="Text Placeholder 2">
            <a:extLst>
              <a:ext uri="{FF2B5EF4-FFF2-40B4-BE49-F238E27FC236}">
                <a16:creationId xmlns:a16="http://schemas.microsoft.com/office/drawing/2014/main" id="{4B2CBBEF-0CEF-47C7-8947-E2FAAC776CE3}"/>
              </a:ext>
            </a:extLst>
          </p:cNvPr>
          <p:cNvSpPr txBox="1">
            <a:spLocks/>
          </p:cNvSpPr>
          <p:nvPr/>
        </p:nvSpPr>
        <p:spPr>
          <a:xfrm>
            <a:off x="465138" y="229987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AutoNum type="arabicPeriod"/>
            </a:pPr>
            <a:r>
              <a:rPr lang="en-US" dirty="0"/>
              <a:t>Changed primary key on Customer to – No., Country Code </a:t>
            </a:r>
          </a:p>
          <a:p>
            <a:pPr marL="457200" indent="-457200">
              <a:buAutoNum type="arabicPeriod"/>
            </a:pPr>
            <a:endParaRPr lang="en-US" dirty="0"/>
          </a:p>
        </p:txBody>
      </p:sp>
      <p:sp>
        <p:nvSpPr>
          <p:cNvPr id="7" name="Text Placeholder 2">
            <a:extLst>
              <a:ext uri="{FF2B5EF4-FFF2-40B4-BE49-F238E27FC236}">
                <a16:creationId xmlns:a16="http://schemas.microsoft.com/office/drawing/2014/main" id="{65F5CF3F-7351-496A-B5FE-8A9E4BDFB789}"/>
              </a:ext>
            </a:extLst>
          </p:cNvPr>
          <p:cNvSpPr txBox="1">
            <a:spLocks/>
          </p:cNvSpPr>
          <p:nvPr/>
        </p:nvSpPr>
        <p:spPr>
          <a:xfrm>
            <a:off x="7940689" y="2297904"/>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key back, write upgrade</a:t>
            </a:r>
          </a:p>
        </p:txBody>
      </p:sp>
      <p:sp>
        <p:nvSpPr>
          <p:cNvPr id="10" name="Text Placeholder 2">
            <a:extLst>
              <a:ext uri="{FF2B5EF4-FFF2-40B4-BE49-F238E27FC236}">
                <a16:creationId xmlns:a16="http://schemas.microsoft.com/office/drawing/2014/main" id="{DE9DFFFD-88F3-4B4F-8152-0D366CD6B34C}"/>
              </a:ext>
            </a:extLst>
          </p:cNvPr>
          <p:cNvSpPr txBox="1">
            <a:spLocks/>
          </p:cNvSpPr>
          <p:nvPr/>
        </p:nvSpPr>
        <p:spPr>
          <a:xfrm>
            <a:off x="465137" y="297930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    Changed datatype – e.g. Chain Name  from Code to Text</a:t>
            </a:r>
          </a:p>
          <a:p>
            <a:pPr marL="457200" indent="-457200">
              <a:buAutoNum type="arabicPeriod"/>
            </a:pPr>
            <a:endParaRPr lang="en-US" dirty="0"/>
          </a:p>
        </p:txBody>
      </p:sp>
      <p:sp>
        <p:nvSpPr>
          <p:cNvPr id="11" name="Text Placeholder 2">
            <a:extLst>
              <a:ext uri="{FF2B5EF4-FFF2-40B4-BE49-F238E27FC236}">
                <a16:creationId xmlns:a16="http://schemas.microsoft.com/office/drawing/2014/main" id="{6427F689-8BA9-4E54-BC7B-A6537652B3E8}"/>
              </a:ext>
            </a:extLst>
          </p:cNvPr>
          <p:cNvSpPr txBox="1">
            <a:spLocks/>
          </p:cNvSpPr>
          <p:nvPr/>
        </p:nvSpPr>
        <p:spPr>
          <a:xfrm>
            <a:off x="7940689" y="2912539"/>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back, force or write upgrade</a:t>
            </a:r>
          </a:p>
        </p:txBody>
      </p:sp>
      <p:sp>
        <p:nvSpPr>
          <p:cNvPr id="12" name="Text Placeholder 2">
            <a:extLst>
              <a:ext uri="{FF2B5EF4-FFF2-40B4-BE49-F238E27FC236}">
                <a16:creationId xmlns:a16="http://schemas.microsoft.com/office/drawing/2014/main" id="{6282B722-5E7D-4D31-A0D8-1384C06C9D53}"/>
              </a:ext>
            </a:extLst>
          </p:cNvPr>
          <p:cNvSpPr txBox="1">
            <a:spLocks/>
          </p:cNvSpPr>
          <p:nvPr/>
        </p:nvSpPr>
        <p:spPr>
          <a:xfrm>
            <a:off x="465137" y="3658733"/>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3.    Deleted or renamed field or table</a:t>
            </a:r>
          </a:p>
        </p:txBody>
      </p:sp>
      <p:sp>
        <p:nvSpPr>
          <p:cNvPr id="14" name="Text Placeholder 2">
            <a:extLst>
              <a:ext uri="{FF2B5EF4-FFF2-40B4-BE49-F238E27FC236}">
                <a16:creationId xmlns:a16="http://schemas.microsoft.com/office/drawing/2014/main" id="{4A0930E3-B2D6-42D5-93F6-ED2ECCB9CBAC}"/>
              </a:ext>
            </a:extLst>
          </p:cNvPr>
          <p:cNvSpPr txBox="1">
            <a:spLocks/>
          </p:cNvSpPr>
          <p:nvPr/>
        </p:nvSpPr>
        <p:spPr>
          <a:xfrm>
            <a:off x="7940689" y="3559846"/>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Put it back</a:t>
            </a:r>
          </a:p>
        </p:txBody>
      </p:sp>
      <p:sp>
        <p:nvSpPr>
          <p:cNvPr id="13" name="Text Placeholder 2">
            <a:extLst>
              <a:ext uri="{FF2B5EF4-FFF2-40B4-BE49-F238E27FC236}">
                <a16:creationId xmlns:a16="http://schemas.microsoft.com/office/drawing/2014/main" id="{3D2A820D-7E19-49FB-A67F-C75178091170}"/>
              </a:ext>
            </a:extLst>
          </p:cNvPr>
          <p:cNvSpPr txBox="1">
            <a:spLocks/>
          </p:cNvSpPr>
          <p:nvPr/>
        </p:nvSpPr>
        <p:spPr>
          <a:xfrm>
            <a:off x="7940689" y="1517034"/>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Action</a:t>
            </a:r>
          </a:p>
        </p:txBody>
      </p:sp>
    </p:spTree>
    <p:extLst>
      <p:ext uri="{BB962C8B-B14F-4D97-AF65-F5344CB8AC3E}">
        <p14:creationId xmlns:p14="http://schemas.microsoft.com/office/powerpoint/2010/main" val="651810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7C0F5A-A677-42A8-809F-EF04853452F3}"/>
              </a:ext>
            </a:extLst>
          </p:cNvPr>
          <p:cNvSpPr>
            <a:spLocks noGrp="1"/>
          </p:cNvSpPr>
          <p:nvPr>
            <p:ph type="title"/>
          </p:nvPr>
        </p:nvSpPr>
        <p:spPr>
          <a:xfrm>
            <a:off x="524344" y="399741"/>
            <a:ext cx="10721700" cy="1033995"/>
          </a:xfrm>
        </p:spPr>
        <p:txBody>
          <a:bodyPr>
            <a:normAutofit/>
          </a:bodyPr>
          <a:lstStyle/>
          <a:p>
            <a:r>
              <a:rPr lang="en-US"/>
              <a:t>Additive changes</a:t>
            </a:r>
          </a:p>
        </p:txBody>
      </p:sp>
      <p:sp>
        <p:nvSpPr>
          <p:cNvPr id="8" name="TextBox 7">
            <a:extLst>
              <a:ext uri="{FF2B5EF4-FFF2-40B4-BE49-F238E27FC236}">
                <a16:creationId xmlns:a16="http://schemas.microsoft.com/office/drawing/2014/main" id="{D0F50C42-551A-42CD-9257-25FD75B3C489}"/>
              </a:ext>
            </a:extLst>
          </p:cNvPr>
          <p:cNvSpPr txBox="1"/>
          <p:nvPr/>
        </p:nvSpPr>
        <p:spPr>
          <a:xfrm>
            <a:off x="1556902" y="1551321"/>
            <a:ext cx="1996914" cy="489740"/>
          </a:xfrm>
          <a:prstGeom prst="rect">
            <a:avLst/>
          </a:prstGeom>
          <a:noFill/>
        </p:spPr>
        <p:txBody>
          <a:bodyPr wrap="none" lIns="93260" tIns="74608" rIns="93260" bIns="74608" rtlCol="0">
            <a:spAutoFit/>
          </a:bodyPr>
          <a:lstStyle/>
          <a:p>
            <a:pPr>
              <a:lnSpc>
                <a:spcPct val="90000"/>
              </a:lnSpc>
              <a:spcAft>
                <a:spcPts val="306"/>
              </a:spcAft>
            </a:pPr>
            <a:r>
              <a:rPr lang="da-DK" sz="2448">
                <a:gradFill>
                  <a:gsLst>
                    <a:gs pos="2917">
                      <a:schemeClr val="tx1"/>
                    </a:gs>
                    <a:gs pos="30000">
                      <a:schemeClr val="tx1"/>
                    </a:gs>
                  </a:gsLst>
                  <a:lin ang="5400000" scaled="0"/>
                </a:gradFill>
                <a:latin typeface="Corbel" panose="020B0503020204020204" pitchFamily="34" charset="0"/>
              </a:rPr>
              <a:t>Adding Tables</a:t>
            </a:r>
            <a:endParaRPr lang="en-US" sz="2448">
              <a:gradFill>
                <a:gsLst>
                  <a:gs pos="2917">
                    <a:schemeClr val="tx1"/>
                  </a:gs>
                  <a:gs pos="30000">
                    <a:schemeClr val="tx1"/>
                  </a:gs>
                </a:gsLst>
                <a:lin ang="5400000" scaled="0"/>
              </a:gradFill>
              <a:latin typeface="Corbel" panose="020B0503020204020204" pitchFamily="34" charset="0"/>
            </a:endParaRPr>
          </a:p>
        </p:txBody>
      </p:sp>
      <p:sp>
        <p:nvSpPr>
          <p:cNvPr id="11" name="TextBox 10">
            <a:extLst>
              <a:ext uri="{FF2B5EF4-FFF2-40B4-BE49-F238E27FC236}">
                <a16:creationId xmlns:a16="http://schemas.microsoft.com/office/drawing/2014/main" id="{26E5CA95-ECBC-45D6-92EB-EC3861894F9F}"/>
              </a:ext>
            </a:extLst>
          </p:cNvPr>
          <p:cNvSpPr txBox="1"/>
          <p:nvPr/>
        </p:nvSpPr>
        <p:spPr>
          <a:xfrm>
            <a:off x="1564233" y="4046401"/>
            <a:ext cx="2557266" cy="828808"/>
          </a:xfrm>
          <a:prstGeom prst="rect">
            <a:avLst/>
          </a:prstGeom>
          <a:noFill/>
        </p:spPr>
        <p:txBody>
          <a:bodyPr wrap="square" lIns="93260" tIns="74608" rIns="93260" bIns="74608" rtlCol="0">
            <a:spAutoFit/>
          </a:bodyPr>
          <a:lstStyle/>
          <a:p>
            <a:pPr>
              <a:lnSpc>
                <a:spcPct val="90000"/>
              </a:lnSpc>
              <a:spcAft>
                <a:spcPts val="306"/>
              </a:spcAft>
            </a:pPr>
            <a:r>
              <a:rPr lang="da-DK" sz="2448">
                <a:gradFill>
                  <a:gsLst>
                    <a:gs pos="2917">
                      <a:schemeClr val="tx1"/>
                    </a:gs>
                    <a:gs pos="30000">
                      <a:schemeClr val="tx1"/>
                    </a:gs>
                  </a:gsLst>
                  <a:lin ang="5400000" scaled="0"/>
                </a:gradFill>
                <a:latin typeface="Corbel" panose="020B0503020204020204" pitchFamily="34" charset="0"/>
              </a:rPr>
              <a:t>Adding Fields to existing tables</a:t>
            </a:r>
            <a:endParaRPr lang="en-US" sz="2448">
              <a:gradFill>
                <a:gsLst>
                  <a:gs pos="2917">
                    <a:schemeClr val="tx1"/>
                  </a:gs>
                  <a:gs pos="30000">
                    <a:schemeClr val="tx1"/>
                  </a:gs>
                </a:gsLst>
                <a:lin ang="5400000" scaled="0"/>
              </a:gradFill>
              <a:latin typeface="Corbel" panose="020B0503020204020204" pitchFamily="34" charset="0"/>
            </a:endParaRPr>
          </a:p>
        </p:txBody>
      </p:sp>
      <p:pic>
        <p:nvPicPr>
          <p:cNvPr id="14" name="Graphic 13" descr="Checkmark">
            <a:extLst>
              <a:ext uri="{FF2B5EF4-FFF2-40B4-BE49-F238E27FC236}">
                <a16:creationId xmlns:a16="http://schemas.microsoft.com/office/drawing/2014/main" id="{2892B935-99B5-4028-A2C3-19D4D6F2BB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344" y="1452865"/>
            <a:ext cx="746140" cy="746140"/>
          </a:xfrm>
          <a:prstGeom prst="rect">
            <a:avLst/>
          </a:prstGeom>
        </p:spPr>
      </p:pic>
      <p:pic>
        <p:nvPicPr>
          <p:cNvPr id="17" name="Graphic 16" descr="Checkmark">
            <a:extLst>
              <a:ext uri="{FF2B5EF4-FFF2-40B4-BE49-F238E27FC236}">
                <a16:creationId xmlns:a16="http://schemas.microsoft.com/office/drawing/2014/main" id="{E335AD80-B33B-4D87-B7D0-BBD5F92164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223" y="3918176"/>
            <a:ext cx="746139" cy="746139"/>
          </a:xfrm>
          <a:prstGeom prst="rect">
            <a:avLst/>
          </a:prstGeom>
        </p:spPr>
      </p:pic>
      <p:pic>
        <p:nvPicPr>
          <p:cNvPr id="2" name="Picture 1">
            <a:extLst>
              <a:ext uri="{FF2B5EF4-FFF2-40B4-BE49-F238E27FC236}">
                <a16:creationId xmlns:a16="http://schemas.microsoft.com/office/drawing/2014/main" id="{3CF7825F-6852-4258-8159-1B547F31C6B1}"/>
              </a:ext>
            </a:extLst>
          </p:cNvPr>
          <p:cNvPicPr>
            <a:picLocks noChangeAspect="1"/>
          </p:cNvPicPr>
          <p:nvPr/>
        </p:nvPicPr>
        <p:blipFill>
          <a:blip r:embed="rId4"/>
          <a:stretch>
            <a:fillRect/>
          </a:stretch>
        </p:blipFill>
        <p:spPr>
          <a:xfrm>
            <a:off x="4654977" y="3727394"/>
            <a:ext cx="7252274" cy="1873842"/>
          </a:xfrm>
          <a:prstGeom prst="rect">
            <a:avLst/>
          </a:prstGeom>
        </p:spPr>
      </p:pic>
      <p:pic>
        <p:nvPicPr>
          <p:cNvPr id="3" name="Picture 2">
            <a:extLst>
              <a:ext uri="{FF2B5EF4-FFF2-40B4-BE49-F238E27FC236}">
                <a16:creationId xmlns:a16="http://schemas.microsoft.com/office/drawing/2014/main" id="{B89D2763-C3DA-42B3-9782-83EB70C028EA}"/>
              </a:ext>
            </a:extLst>
          </p:cNvPr>
          <p:cNvPicPr>
            <a:picLocks noChangeAspect="1"/>
          </p:cNvPicPr>
          <p:nvPr/>
        </p:nvPicPr>
        <p:blipFill>
          <a:blip r:embed="rId5"/>
          <a:stretch>
            <a:fillRect/>
          </a:stretch>
        </p:blipFill>
        <p:spPr>
          <a:xfrm>
            <a:off x="4654978" y="1452865"/>
            <a:ext cx="6940661" cy="1800506"/>
          </a:xfrm>
          <a:prstGeom prst="rect">
            <a:avLst/>
          </a:prstGeom>
        </p:spPr>
      </p:pic>
    </p:spTree>
    <p:extLst>
      <p:ext uri="{BB962C8B-B14F-4D97-AF65-F5344CB8AC3E}">
        <p14:creationId xmlns:p14="http://schemas.microsoft.com/office/powerpoint/2010/main" val="146680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p:txBody>
          <a:bodyPr/>
          <a:lstStyle/>
          <a:p>
            <a:r>
              <a:rPr lang="en-US" dirty="0"/>
              <a:t>How to change primary key – Refactoring of Custom Report Layouts</a:t>
            </a:r>
          </a:p>
        </p:txBody>
      </p:sp>
      <p:sp>
        <p:nvSpPr>
          <p:cNvPr id="3" name="Text Placeholder 2">
            <a:extLst>
              <a:ext uri="{FF2B5EF4-FFF2-40B4-BE49-F238E27FC236}">
                <a16:creationId xmlns:a16="http://schemas.microsoft.com/office/drawing/2014/main" id="{3D1CCE83-63E7-4857-ADF4-0897AC164F9F}"/>
              </a:ext>
            </a:extLst>
          </p:cNvPr>
          <p:cNvSpPr>
            <a:spLocks noGrp="1"/>
          </p:cNvSpPr>
          <p:nvPr>
            <p:ph type="body" sz="quarter" idx="10"/>
          </p:nvPr>
        </p:nvSpPr>
        <p:spPr>
          <a:xfrm>
            <a:off x="465138" y="1770884"/>
            <a:ext cx="11639880" cy="3385542"/>
          </a:xfrm>
        </p:spPr>
        <p:txBody>
          <a:bodyPr/>
          <a:lstStyle/>
          <a:p>
            <a:r>
              <a:rPr lang="en-US" b="1" dirty="0"/>
              <a:t>This is an example of what needs to be done to change a key in C/AL. This example outlies a breaking change we did approx. 4 years ago. We have stopped doing breaking SQL changes 2 years ago, so we will have to use this real-life example since it gives a very good overview of how to change a primary key. You can use it to refactor away from breaking changes - to refactor and set the key on the Base App table back.</a:t>
            </a:r>
          </a:p>
          <a:p>
            <a:endParaRPr lang="en-US" b="1" dirty="0"/>
          </a:p>
          <a:p>
            <a:r>
              <a:rPr lang="en-US" b="1" dirty="0"/>
              <a:t>This was a complex change that took approx. 5-6 developer days to implement (both upgrade and code).</a:t>
            </a:r>
          </a:p>
          <a:p>
            <a:endParaRPr lang="en-US" dirty="0"/>
          </a:p>
          <a:p>
            <a:pPr lvl="1"/>
            <a:endParaRPr lang="en-US" dirty="0"/>
          </a:p>
          <a:p>
            <a:pPr lvl="1"/>
            <a:endParaRPr lang="en-US" dirty="0"/>
          </a:p>
        </p:txBody>
      </p:sp>
    </p:spTree>
    <p:extLst>
      <p:ext uri="{BB962C8B-B14F-4D97-AF65-F5344CB8AC3E}">
        <p14:creationId xmlns:p14="http://schemas.microsoft.com/office/powerpoint/2010/main" val="94089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a:xfrm>
            <a:off x="399301" y="354801"/>
            <a:ext cx="11533187" cy="411162"/>
          </a:xfrm>
        </p:spPr>
        <p:txBody>
          <a:bodyPr/>
          <a:lstStyle/>
          <a:p>
            <a:r>
              <a:rPr lang="en-US" dirty="0"/>
              <a:t>Changing keys – Refactoring of Custom Report Layouts</a:t>
            </a:r>
          </a:p>
        </p:txBody>
      </p:sp>
      <p:sp>
        <p:nvSpPr>
          <p:cNvPr id="5" name="Text Placeholder 4">
            <a:extLst>
              <a:ext uri="{FF2B5EF4-FFF2-40B4-BE49-F238E27FC236}">
                <a16:creationId xmlns:a16="http://schemas.microsoft.com/office/drawing/2014/main" id="{C0D1A3AE-AA97-45AB-9668-737520779184}"/>
              </a:ext>
            </a:extLst>
          </p:cNvPr>
          <p:cNvSpPr>
            <a:spLocks noGrp="1"/>
          </p:cNvSpPr>
          <p:nvPr>
            <p:ph type="body" sz="quarter" idx="10"/>
          </p:nvPr>
        </p:nvSpPr>
        <p:spPr>
          <a:xfrm>
            <a:off x="326149" y="1099746"/>
            <a:ext cx="11533187" cy="5232202"/>
          </a:xfrm>
        </p:spPr>
        <p:txBody>
          <a:bodyPr/>
          <a:lstStyle/>
          <a:p>
            <a:r>
              <a:rPr lang="en-US" dirty="0"/>
              <a:t>Problem - It was not possible to upgrade Custom Report Layouts and design was fragile:</a:t>
            </a:r>
          </a:p>
          <a:p>
            <a:pPr marL="342900" lvl="1" indent="-342900">
              <a:buFont typeface="Arial" panose="020B0604020202020204" pitchFamily="34" charset="0"/>
              <a:buChar char="•"/>
            </a:pPr>
            <a:r>
              <a:rPr lang="en-US" dirty="0"/>
              <a:t>Custom Report Layout was stored in a blob – we cannot tell if it was customized</a:t>
            </a:r>
          </a:p>
          <a:p>
            <a:pPr marL="342900" lvl="1" indent="-342900">
              <a:buFont typeface="Arial" panose="020B0604020202020204" pitchFamily="34" charset="0"/>
              <a:buChar char="•"/>
            </a:pPr>
            <a:r>
              <a:rPr lang="en-US" dirty="0"/>
              <a:t>Keys were autoincrementing integers – we could not tell which report is which and if it is a report that was shipped out of the box or a report users have created</a:t>
            </a:r>
          </a:p>
          <a:p>
            <a:pPr marL="342900" lvl="1" indent="-342900">
              <a:buFont typeface="Arial" panose="020B0604020202020204" pitchFamily="34" charset="0"/>
              <a:buChar char="•"/>
            </a:pPr>
            <a:r>
              <a:rPr lang="en-US" dirty="0"/>
              <a:t>We had issues with </a:t>
            </a:r>
            <a:r>
              <a:rPr lang="en-US" dirty="0" err="1"/>
              <a:t>RapidStart</a:t>
            </a:r>
            <a:r>
              <a:rPr lang="en-US" dirty="0"/>
              <a:t> that was used to create new companies, since it could overwrite wrong data (data per company is no, keys are autoincrementing integers)</a:t>
            </a:r>
          </a:p>
          <a:p>
            <a:pPr lvl="1"/>
            <a:endParaRPr lang="en-US" b="1" dirty="0"/>
          </a:p>
          <a:p>
            <a:pPr lvl="1"/>
            <a:r>
              <a:rPr lang="en-US" b="1" dirty="0"/>
              <a:t>Solution:</a:t>
            </a:r>
          </a:p>
          <a:p>
            <a:pPr marL="457200" lvl="1" indent="-457200">
              <a:buFont typeface="+mj-lt"/>
              <a:buAutoNum type="arabicPeriod"/>
            </a:pPr>
            <a:r>
              <a:rPr lang="en-US" dirty="0"/>
              <a:t>Introduce a code key, prefix reports shipped out of the box with MS-, others will not have a prefix. This means changing a key, plus upgrade of keys all tables that are referencing the Custom Report Layout ID</a:t>
            </a:r>
          </a:p>
          <a:p>
            <a:pPr marL="457200" lvl="1" indent="-457200">
              <a:buFont typeface="+mj-lt"/>
              <a:buAutoNum type="arabicPeriod"/>
            </a:pPr>
            <a:r>
              <a:rPr lang="en-US" dirty="0"/>
              <a:t>Make reports shipped out of the box read-only, so we can replace them if needed (simple upgrade). Users need to duplicate layout and customize. This is a good example of designing for upgrade.</a:t>
            </a:r>
          </a:p>
          <a:p>
            <a:pPr marL="457200" lvl="1" indent="-457200">
              <a:buFont typeface="+mj-lt"/>
              <a:buAutoNum type="arabicPeriod"/>
            </a:pPr>
            <a:r>
              <a:rPr lang="en-US" dirty="0"/>
              <a:t>Assume all records in existing tenants are customized and insert new ones (will not duplicate much)</a:t>
            </a:r>
          </a:p>
          <a:p>
            <a:endParaRPr lang="en-US" dirty="0"/>
          </a:p>
        </p:txBody>
      </p:sp>
    </p:spTree>
    <p:extLst>
      <p:ext uri="{BB962C8B-B14F-4D97-AF65-F5344CB8AC3E}">
        <p14:creationId xmlns:p14="http://schemas.microsoft.com/office/powerpoint/2010/main" val="17254588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Disclaimer</a:t>
            </a:r>
          </a:p>
        </p:txBody>
      </p:sp>
      <p:sp>
        <p:nvSpPr>
          <p:cNvPr id="13" name="Rectangle 12">
            <a:extLst>
              <a:ext uri="{FF2B5EF4-FFF2-40B4-BE49-F238E27FC236}">
                <a16:creationId xmlns:a16="http://schemas.microsoft.com/office/drawing/2014/main" id="{879C645F-0198-45B6-8BE0-E3F97CC80F2F}"/>
              </a:ext>
            </a:extLst>
          </p:cNvPr>
          <p:cNvSpPr/>
          <p:nvPr/>
        </p:nvSpPr>
        <p:spPr>
          <a:xfrm>
            <a:off x="465138" y="1426027"/>
            <a:ext cx="11025188" cy="5475345"/>
          </a:xfrm>
          <a:prstGeom prst="rect">
            <a:avLst/>
          </a:prstGeom>
        </p:spPr>
        <p:txBody>
          <a:bodyPr wrap="square">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This presentation is provided for informational and training purposes. </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lang="en-US" sz="2200" dirty="0">
              <a:solidFill>
                <a:srgbClr val="353535"/>
              </a:solidFill>
              <a:latin typeface="Segoe UI" panose="020B0502040204020203" pitchFamily="34" charset="0"/>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The goal is to spread awareness regarding upgrade functionality and engage the community to share ideas and solutions regarding upgrade issues. </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lang="en-US" sz="2200" dirty="0">
              <a:solidFill>
                <a:srgbClr val="353535"/>
              </a:solidFill>
              <a:latin typeface="Segoe UI" panose="020B0502040204020203" pitchFamily="34" charset="0"/>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The information in the deck is presenting the current state and may become obsolete. Please refer to the official documentation to verify if the information is still applicable.</a:t>
            </a:r>
          </a:p>
          <a:p>
            <a:pPr marL="0" marR="0" lvl="1" indent="0" algn="l" defTabSz="914367" rtl="0" eaLnBrk="1" fontAlgn="auto" latinLnBrk="0" hangingPunct="1">
              <a:lnSpc>
                <a:spcPct val="90000"/>
              </a:lnSpc>
              <a:spcBef>
                <a:spcPct val="20000"/>
              </a:spcBef>
              <a:spcAft>
                <a:spcPts val="0"/>
              </a:spcAft>
              <a:buClrTx/>
              <a:buSzPct val="90000"/>
              <a:buFontTx/>
              <a:buNone/>
              <a:tabLst/>
              <a:defRPr/>
            </a:pPr>
            <a:b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Sample code included in this presentation is made available AS IS.</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lang="en-US" sz="2200" dirty="0">
              <a:solidFill>
                <a:srgbClr val="353535"/>
              </a:solidFill>
              <a:latin typeface="Segoe UI" panose="020B0502040204020203" pitchFamily="34" charset="0"/>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In case something is in-correct, not up-to date, not clear enough or you would like to get more information on certain topic please open an issue at:</a:t>
            </a:r>
          </a:p>
          <a:p>
            <a:pPr marL="0" lvl="1" defTabSz="914367">
              <a:lnSpc>
                <a:spcPct val="90000"/>
              </a:lnSpc>
              <a:spcBef>
                <a:spcPct val="20000"/>
              </a:spcBef>
              <a:buSzPct val="90000"/>
              <a:defRPr/>
            </a:pPr>
            <a:r>
              <a:rPr lang="en-US" sz="2200" dirty="0">
                <a:solidFill>
                  <a:srgbClr val="353535"/>
                </a:solidFill>
                <a:latin typeface="Segoe UI" panose="020B0502040204020203" pitchFamily="34" charset="0"/>
                <a:cs typeface="Segoe UI" panose="020B0502040204020203" pitchFamily="34" charset="0"/>
                <a:hlinkClick r:id="rId2"/>
              </a:rPr>
              <a:t>https://github.com/microsoft/BCUpgrade</a:t>
            </a:r>
            <a:endParaRPr lang="en-US" sz="2200" dirty="0">
              <a:solidFill>
                <a:srgbClr val="353535"/>
              </a:solidFill>
              <a:latin typeface="Segoe UI" panose="020B0502040204020203" pitchFamily="34" charset="0"/>
              <a:cs typeface="Segoe UI" panose="020B0502040204020203" pitchFamily="34" charset="0"/>
            </a:endParaRPr>
          </a:p>
          <a:p>
            <a:pPr marL="0" lvl="1" defTabSz="914367">
              <a:lnSpc>
                <a:spcPct val="90000"/>
              </a:lnSpc>
              <a:spcBef>
                <a:spcPct val="20000"/>
              </a:spcBef>
              <a:buSzPct val="90000"/>
              <a:defRPr/>
            </a:pPr>
            <a:endPar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0" lvl="1" defTabSz="914367">
              <a:lnSpc>
                <a:spcPct val="90000"/>
              </a:lnSpc>
              <a:spcBef>
                <a:spcPct val="20000"/>
              </a:spcBef>
              <a:buSzPct val="90000"/>
              <a:defRPr/>
            </a:pPr>
            <a:r>
              <a:rPr lang="en-US" sz="2200" dirty="0">
                <a:solidFill>
                  <a:srgbClr val="353535"/>
                </a:solidFill>
                <a:latin typeface="Segoe UI" panose="020B0502040204020203" pitchFamily="34" charset="0"/>
                <a:cs typeface="Segoe UI" panose="020B0502040204020203" pitchFamily="34" charset="0"/>
              </a:rPr>
              <a:t>And we will upgrade this deck.</a:t>
            </a:r>
            <a:endPar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21261601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1833-4101-41A0-BDE7-1A0A947158AD}"/>
              </a:ext>
            </a:extLst>
          </p:cNvPr>
          <p:cNvSpPr>
            <a:spLocks noGrp="1"/>
          </p:cNvSpPr>
          <p:nvPr>
            <p:ph type="title"/>
          </p:nvPr>
        </p:nvSpPr>
        <p:spPr/>
        <p:txBody>
          <a:bodyPr/>
          <a:lstStyle/>
          <a:p>
            <a:r>
              <a:rPr lang="en-US" dirty="0"/>
              <a:t>Changing key</a:t>
            </a:r>
          </a:p>
        </p:txBody>
      </p:sp>
      <p:sp>
        <p:nvSpPr>
          <p:cNvPr id="3" name="Text Placeholder 2">
            <a:extLst>
              <a:ext uri="{FF2B5EF4-FFF2-40B4-BE49-F238E27FC236}">
                <a16:creationId xmlns:a16="http://schemas.microsoft.com/office/drawing/2014/main" id="{37434D9B-8F9D-4DD6-A4BE-53EA10A45B1F}"/>
              </a:ext>
            </a:extLst>
          </p:cNvPr>
          <p:cNvSpPr>
            <a:spLocks noGrp="1"/>
          </p:cNvSpPr>
          <p:nvPr>
            <p:ph type="body" sz="quarter" idx="10"/>
          </p:nvPr>
        </p:nvSpPr>
        <p:spPr>
          <a:xfrm>
            <a:off x="438150" y="1196520"/>
            <a:ext cx="5296967" cy="4001095"/>
          </a:xfrm>
        </p:spPr>
        <p:txBody>
          <a:bodyPr/>
          <a:lstStyle/>
          <a:p>
            <a:r>
              <a:rPr lang="en-US" b="1" dirty="0"/>
              <a:t>Updating key:</a:t>
            </a:r>
          </a:p>
          <a:p>
            <a:endParaRPr lang="en-US" dirty="0">
              <a:latin typeface="+mn-lt"/>
            </a:endParaRPr>
          </a:p>
          <a:p>
            <a:r>
              <a:rPr lang="en-US" dirty="0">
                <a:latin typeface="+mn-lt"/>
              </a:rPr>
              <a:t>Forcing a change of primary keys would drop all the data in the table, so we need to move the records.</a:t>
            </a:r>
          </a:p>
          <a:p>
            <a:endParaRPr lang="en-US" dirty="0">
              <a:latin typeface="+mn-lt"/>
            </a:endParaRPr>
          </a:p>
          <a:p>
            <a:r>
              <a:rPr lang="en-US" dirty="0">
                <a:latin typeface="+mn-lt"/>
              </a:rPr>
              <a:t>For this purpose we need to introduce a buffer table to move the records before the upgrade.</a:t>
            </a:r>
          </a:p>
          <a:p>
            <a:endParaRPr lang="en-US" dirty="0">
              <a:latin typeface="+mn-lt"/>
            </a:endParaRPr>
          </a:p>
          <a:p>
            <a:r>
              <a:rPr lang="en-US" dirty="0">
                <a:latin typeface="+mn-lt"/>
              </a:rPr>
              <a:t>Move is the only option available for this type of change, because we need to insert the records back.</a:t>
            </a:r>
          </a:p>
          <a:p>
            <a:endParaRPr lang="en-US" dirty="0"/>
          </a:p>
        </p:txBody>
      </p:sp>
      <p:sp>
        <p:nvSpPr>
          <p:cNvPr id="6" name="Rectangle 5">
            <a:extLst>
              <a:ext uri="{FF2B5EF4-FFF2-40B4-BE49-F238E27FC236}">
                <a16:creationId xmlns:a16="http://schemas.microsoft.com/office/drawing/2014/main" id="{1A4B141C-61AF-4C75-8951-156AB91A24EC}"/>
              </a:ext>
            </a:extLst>
          </p:cNvPr>
          <p:cNvSpPr/>
          <p:nvPr/>
        </p:nvSpPr>
        <p:spPr>
          <a:xfrm>
            <a:off x="6005779" y="1511074"/>
            <a:ext cx="6108191" cy="3970318"/>
          </a:xfrm>
          <a:prstGeom prst="rect">
            <a:avLst/>
          </a:prstGeom>
        </p:spPr>
        <p:txBody>
          <a:bodyPr wrap="square">
            <a:spAutoFit/>
          </a:bodyPr>
          <a:lstStyle/>
          <a:p>
            <a:r>
              <a:rPr lang="en-US" dirty="0"/>
              <a:t>Table 9650 Custom Report Layout Before - ID is integer</a:t>
            </a:r>
          </a:p>
          <a:p>
            <a:r>
              <a:rPr lang="en-US" dirty="0"/>
              <a:t>KEYS </a:t>
            </a:r>
          </a:p>
          <a:p>
            <a:r>
              <a:rPr lang="en-US" dirty="0"/>
              <a:t>{    </a:t>
            </a:r>
          </a:p>
          <a:p>
            <a:r>
              <a:rPr lang="en-US" dirty="0"/>
              <a:t>     {    </a:t>
            </a:r>
            <a:r>
              <a:rPr lang="en-US" b="1" dirty="0">
                <a:solidFill>
                  <a:srgbClr val="C00000"/>
                </a:solidFill>
              </a:rPr>
              <a:t>;Id</a:t>
            </a:r>
            <a:r>
              <a:rPr lang="en-US" dirty="0">
                <a:solidFill>
                  <a:srgbClr val="C00000"/>
                </a:solidFill>
              </a:rPr>
              <a:t>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a:p>
            <a:endParaRPr lang="en-US" dirty="0"/>
          </a:p>
          <a:p>
            <a:endParaRPr lang="en-US" dirty="0"/>
          </a:p>
          <a:p>
            <a:r>
              <a:rPr lang="en-US" dirty="0"/>
              <a:t>Table 9650 Custom Report Layout After - Code is Code[20]</a:t>
            </a:r>
          </a:p>
          <a:p>
            <a:r>
              <a:rPr lang="en-US" dirty="0"/>
              <a:t>KEYS </a:t>
            </a:r>
          </a:p>
          <a:p>
            <a:r>
              <a:rPr lang="en-US" dirty="0"/>
              <a:t>{   </a:t>
            </a:r>
          </a:p>
          <a:p>
            <a:r>
              <a:rPr lang="en-US" dirty="0"/>
              <a:t>     {   </a:t>
            </a:r>
            <a:r>
              <a:rPr lang="en-US" b="1" dirty="0">
                <a:solidFill>
                  <a:srgbClr val="107C10"/>
                </a:solidFill>
              </a:rPr>
              <a:t> ;Code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p:txBody>
      </p:sp>
    </p:spTree>
    <p:extLst>
      <p:ext uri="{BB962C8B-B14F-4D97-AF65-F5344CB8AC3E}">
        <p14:creationId xmlns:p14="http://schemas.microsoft.com/office/powerpoint/2010/main" val="3334516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BF89-5904-471A-B4F4-8A5A5A8854D4}"/>
              </a:ext>
            </a:extLst>
          </p:cNvPr>
          <p:cNvSpPr>
            <a:spLocks noGrp="1"/>
          </p:cNvSpPr>
          <p:nvPr>
            <p:ph type="title"/>
          </p:nvPr>
        </p:nvSpPr>
        <p:spPr/>
        <p:txBody>
          <a:bodyPr/>
          <a:lstStyle/>
          <a:p>
            <a:r>
              <a:rPr lang="en-US" dirty="0"/>
              <a:t>Buffer table example</a:t>
            </a:r>
          </a:p>
        </p:txBody>
      </p:sp>
      <p:sp>
        <p:nvSpPr>
          <p:cNvPr id="3" name="Text Placeholder 2">
            <a:extLst>
              <a:ext uri="{FF2B5EF4-FFF2-40B4-BE49-F238E27FC236}">
                <a16:creationId xmlns:a16="http://schemas.microsoft.com/office/drawing/2014/main" id="{16187710-1D13-40FF-896D-3264B4015E6A}"/>
              </a:ext>
            </a:extLst>
          </p:cNvPr>
          <p:cNvSpPr>
            <a:spLocks noGrp="1"/>
          </p:cNvSpPr>
          <p:nvPr>
            <p:ph type="body" sz="quarter" idx="10"/>
          </p:nvPr>
        </p:nvSpPr>
        <p:spPr>
          <a:xfrm>
            <a:off x="465138" y="1280487"/>
            <a:ext cx="11533187" cy="307777"/>
          </a:xfrm>
        </p:spPr>
        <p:txBody>
          <a:bodyPr/>
          <a:lstStyle/>
          <a:p>
            <a:r>
              <a:rPr lang="en-US" dirty="0"/>
              <a:t>Custom Report Layout buffer table</a:t>
            </a:r>
          </a:p>
        </p:txBody>
      </p:sp>
      <p:sp>
        <p:nvSpPr>
          <p:cNvPr id="4" name="Text Placeholder 3">
            <a:extLst>
              <a:ext uri="{FF2B5EF4-FFF2-40B4-BE49-F238E27FC236}">
                <a16:creationId xmlns:a16="http://schemas.microsoft.com/office/drawing/2014/main" id="{EDF9CE17-D04E-4873-8466-D78B29895B64}"/>
              </a:ext>
            </a:extLst>
          </p:cNvPr>
          <p:cNvSpPr>
            <a:spLocks noGrp="1"/>
          </p:cNvSpPr>
          <p:nvPr>
            <p:ph type="body" sz="quarter" idx="11"/>
          </p:nvPr>
        </p:nvSpPr>
        <p:spPr>
          <a:xfrm>
            <a:off x="438150" y="2359201"/>
            <a:ext cx="4872685" cy="1829603"/>
          </a:xfrm>
        </p:spPr>
        <p:txBody>
          <a:bodyPr/>
          <a:lstStyle/>
          <a:p>
            <a:r>
              <a:rPr lang="en-US" dirty="0"/>
              <a:t>ID must be in upgrade range or a range that is within license; name needs to be different we recommend prefixing with UPG – </a:t>
            </a:r>
          </a:p>
          <a:p>
            <a:endParaRPr lang="en-US" dirty="0"/>
          </a:p>
          <a:p>
            <a:r>
              <a:rPr lang="en-US" dirty="0"/>
              <a:t>Keys and fields must be identical otherwise upgrade will fail. </a:t>
            </a:r>
          </a:p>
          <a:p>
            <a:endParaRPr lang="en-US" dirty="0"/>
          </a:p>
          <a:p>
            <a:r>
              <a:rPr lang="en-US" dirty="0"/>
              <a:t>Buffer tables are created by renumbering , adding UPG and removing the code from the table</a:t>
            </a:r>
          </a:p>
        </p:txBody>
      </p:sp>
      <p:sp>
        <p:nvSpPr>
          <p:cNvPr id="6" name="Rectangle 5">
            <a:extLst>
              <a:ext uri="{FF2B5EF4-FFF2-40B4-BE49-F238E27FC236}">
                <a16:creationId xmlns:a16="http://schemas.microsoft.com/office/drawing/2014/main" id="{C3BB0B9B-8057-4C8A-9644-4B46F274775A}"/>
              </a:ext>
            </a:extLst>
          </p:cNvPr>
          <p:cNvSpPr/>
          <p:nvPr/>
        </p:nvSpPr>
        <p:spPr>
          <a:xfrm>
            <a:off x="5754687" y="122705"/>
            <a:ext cx="6216650" cy="7032694"/>
          </a:xfrm>
          <a:prstGeom prst="rect">
            <a:avLst/>
          </a:prstGeom>
        </p:spPr>
        <p:txBody>
          <a:bodyPr>
            <a:spAutoFit/>
          </a:bodyPr>
          <a:lstStyle/>
          <a:p>
            <a:r>
              <a:rPr lang="en-US" sz="1100" dirty="0"/>
              <a:t>OBJECT Table 104052 UPG Custom Report Layout</a:t>
            </a:r>
          </a:p>
          <a:p>
            <a:r>
              <a:rPr lang="en-US" sz="1100" dirty="0"/>
              <a:t>{</a:t>
            </a:r>
          </a:p>
          <a:p>
            <a:r>
              <a:rPr lang="en-US" sz="1100" dirty="0"/>
              <a:t>  OBJECT-PROPERTIES</a:t>
            </a:r>
          </a:p>
          <a:p>
            <a:r>
              <a:rPr lang="en-US" sz="1100" dirty="0"/>
              <a:t>  {</a:t>
            </a:r>
          </a:p>
          <a:p>
            <a:r>
              <a:rPr lang="en-US" sz="1100" dirty="0"/>
              <a:t>    Date=;</a:t>
            </a:r>
          </a:p>
          <a:p>
            <a:r>
              <a:rPr lang="en-US" sz="1100" dirty="0"/>
              <a:t>    Time=;</a:t>
            </a:r>
          </a:p>
          <a:p>
            <a:r>
              <a:rPr lang="en-US" sz="1100" dirty="0"/>
              <a:t>    Version List=;</a:t>
            </a:r>
          </a:p>
          <a:p>
            <a:r>
              <a:rPr lang="en-US" sz="1100" dirty="0"/>
              <a:t>  }</a:t>
            </a:r>
          </a:p>
          <a:p>
            <a:r>
              <a:rPr lang="en-US" sz="1100" dirty="0"/>
              <a:t>  PROPERTIES</a:t>
            </a:r>
          </a:p>
          <a:p>
            <a:r>
              <a:rPr lang="en-US" sz="1100" dirty="0"/>
              <a:t>  {</a:t>
            </a:r>
          </a:p>
          <a:p>
            <a:r>
              <a:rPr lang="en-US" sz="1100" dirty="0"/>
              <a:t>    </a:t>
            </a:r>
            <a:r>
              <a:rPr lang="en-US" sz="1100" dirty="0" err="1"/>
              <a:t>DataPerCompany</a:t>
            </a:r>
            <a:r>
              <a:rPr lang="en-US" sz="1100" dirty="0"/>
              <a:t>=No;</a:t>
            </a:r>
          </a:p>
          <a:p>
            <a:r>
              <a:rPr lang="en-US" sz="1100" dirty="0"/>
              <a:t>  }</a:t>
            </a:r>
          </a:p>
          <a:p>
            <a:r>
              <a:rPr lang="en-US" sz="1100" dirty="0"/>
              <a:t>  FIELDS</a:t>
            </a:r>
          </a:p>
          <a:p>
            <a:r>
              <a:rPr lang="en-US" sz="1100" dirty="0"/>
              <a:t>  {</a:t>
            </a:r>
          </a:p>
          <a:p>
            <a:r>
              <a:rPr lang="en-US" sz="1100" dirty="0"/>
              <a:t>    { 1   ;   ;ID                  ;Integer       ;</a:t>
            </a:r>
            <a:r>
              <a:rPr lang="en-US" sz="1100" dirty="0" err="1"/>
              <a:t>AutoIncrement</a:t>
            </a:r>
            <a:r>
              <a:rPr lang="en-US" sz="1100" dirty="0"/>
              <a:t>=Yes }</a:t>
            </a:r>
          </a:p>
          <a:p>
            <a:r>
              <a:rPr lang="en-US" sz="1100" dirty="0"/>
              <a:t>    { 2   ;   ;Report ID           ;Integer        }</a:t>
            </a:r>
          </a:p>
          <a:p>
            <a:r>
              <a:rPr lang="en-US" sz="1100" dirty="0"/>
              <a:t>    { 4   ;   ;Company Name        ;Text30        ;</a:t>
            </a:r>
            <a:r>
              <a:rPr lang="en-US" sz="1100" dirty="0" err="1"/>
              <a:t>TableRelation</a:t>
            </a:r>
            <a:r>
              <a:rPr lang="en-US" sz="1100" dirty="0"/>
              <a:t>=Company }</a:t>
            </a:r>
          </a:p>
          <a:p>
            <a:r>
              <a:rPr lang="en-US" sz="1100" dirty="0"/>
              <a:t>    { 6   ;   ;Type                ;Option        ;</a:t>
            </a:r>
            <a:r>
              <a:rPr lang="en-US" sz="1100" dirty="0" err="1"/>
              <a:t>InitValue</a:t>
            </a:r>
            <a:r>
              <a:rPr lang="en-US" sz="1100" dirty="0"/>
              <a:t>=Word;</a:t>
            </a:r>
          </a:p>
          <a:p>
            <a:r>
              <a:rPr lang="en-US" sz="1100" dirty="0"/>
              <a:t>                                                   </a:t>
            </a:r>
            <a:r>
              <a:rPr lang="en-US" sz="1100" dirty="0" err="1"/>
              <a:t>OptionString</a:t>
            </a:r>
            <a:r>
              <a:rPr lang="en-US" sz="1100" dirty="0"/>
              <a:t>=</a:t>
            </a:r>
            <a:r>
              <a:rPr lang="en-US" sz="1100" dirty="0" err="1"/>
              <a:t>RDLC,Word</a:t>
            </a:r>
            <a:r>
              <a:rPr lang="en-US" sz="1100" dirty="0"/>
              <a:t> }</a:t>
            </a:r>
          </a:p>
          <a:p>
            <a:r>
              <a:rPr lang="en-US" sz="1100" dirty="0"/>
              <a:t>    { 7   ;   ;Layout              ;BLOB           }</a:t>
            </a:r>
          </a:p>
          <a:p>
            <a:r>
              <a:rPr lang="en-US" sz="1100" dirty="0"/>
              <a:t>    { 8   ;   ;Last Modified       ;</a:t>
            </a:r>
            <a:r>
              <a:rPr lang="en-US" sz="1100" dirty="0" err="1"/>
              <a:t>DateTime</a:t>
            </a:r>
            <a:r>
              <a:rPr lang="en-US" sz="1100" dirty="0"/>
              <a:t>      ;Editable=No }</a:t>
            </a:r>
          </a:p>
          <a:p>
            <a:r>
              <a:rPr lang="en-US" sz="1100" dirty="0"/>
              <a:t>    { 9   ;   ;Last Modified by User;Code50       ;Editable=No }</a:t>
            </a:r>
          </a:p>
          <a:p>
            <a:r>
              <a:rPr lang="en-US" sz="1100" dirty="0"/>
              <a:t>    { 10  ;   ;File Extension      ;Text30        ;Editable=No }</a:t>
            </a:r>
          </a:p>
          <a:p>
            <a:r>
              <a:rPr lang="en-US" sz="1100" dirty="0"/>
              <a:t>    { 11  ;   ;Description         ;Text80         }</a:t>
            </a:r>
          </a:p>
          <a:p>
            <a:r>
              <a:rPr lang="en-US" sz="1100" dirty="0"/>
              <a:t>    { 12  ;   ;Custom XML Part     ;BLOB           }</a:t>
            </a:r>
          </a:p>
          <a:p>
            <a:r>
              <a:rPr lang="en-US" sz="1100" dirty="0"/>
              <a:t>  }</a:t>
            </a:r>
          </a:p>
          <a:p>
            <a:r>
              <a:rPr lang="en-US" sz="1100" dirty="0"/>
              <a:t>  KEYS</a:t>
            </a:r>
          </a:p>
          <a:p>
            <a:r>
              <a:rPr lang="en-US" sz="1100" dirty="0"/>
              <a:t>  {</a:t>
            </a:r>
          </a:p>
          <a:p>
            <a:r>
              <a:rPr lang="en-US" sz="1100" dirty="0"/>
              <a:t>    {    ;ID                                      ;Clustered=Yes }</a:t>
            </a:r>
          </a:p>
          <a:p>
            <a:r>
              <a:rPr lang="en-US" sz="1100" dirty="0"/>
              <a:t>  }</a:t>
            </a:r>
          </a:p>
          <a:p>
            <a:r>
              <a:rPr lang="en-US" sz="1100" dirty="0"/>
              <a:t>  FIELDGROUPS</a:t>
            </a:r>
          </a:p>
          <a:p>
            <a:r>
              <a:rPr lang="en-US" sz="1100" dirty="0"/>
              <a:t>  {</a:t>
            </a:r>
          </a:p>
          <a:p>
            <a:r>
              <a:rPr lang="en-US" sz="1100" dirty="0"/>
              <a:t>  }</a:t>
            </a:r>
          </a:p>
          <a:p>
            <a:r>
              <a:rPr lang="en-US" sz="1100" dirty="0"/>
              <a:t>  CODE</a:t>
            </a:r>
          </a:p>
          <a:p>
            <a:r>
              <a:rPr lang="en-US" sz="1100" dirty="0"/>
              <a:t>  {</a:t>
            </a:r>
          </a:p>
          <a:p>
            <a:endParaRPr lang="en-US" sz="1100" dirty="0"/>
          </a:p>
          <a:p>
            <a:r>
              <a:rPr lang="en-US" sz="1100" dirty="0"/>
              <a:t>    BEGIN</a:t>
            </a:r>
          </a:p>
          <a:p>
            <a:r>
              <a:rPr lang="en-US" sz="1100" dirty="0"/>
              <a:t>    END.</a:t>
            </a:r>
          </a:p>
          <a:p>
            <a:r>
              <a:rPr lang="en-US" sz="1100" dirty="0"/>
              <a:t>  }</a:t>
            </a:r>
          </a:p>
          <a:p>
            <a:r>
              <a:rPr lang="en-US" sz="1100" dirty="0"/>
              <a:t>}</a:t>
            </a:r>
          </a:p>
          <a:p>
            <a:endParaRPr lang="en-US" sz="1100" dirty="0"/>
          </a:p>
        </p:txBody>
      </p:sp>
    </p:spTree>
    <p:extLst>
      <p:ext uri="{BB962C8B-B14F-4D97-AF65-F5344CB8AC3E}">
        <p14:creationId xmlns:p14="http://schemas.microsoft.com/office/powerpoint/2010/main" val="39397375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C079-86C9-4B6B-8184-B70D5CE95449}"/>
              </a:ext>
            </a:extLst>
          </p:cNvPr>
          <p:cNvSpPr>
            <a:spLocks noGrp="1"/>
          </p:cNvSpPr>
          <p:nvPr>
            <p:ph type="title"/>
          </p:nvPr>
        </p:nvSpPr>
        <p:spPr/>
        <p:txBody>
          <a:bodyPr/>
          <a:lstStyle/>
          <a:p>
            <a:r>
              <a:rPr lang="en-US" dirty="0"/>
              <a:t>Populating buffer tables</a:t>
            </a:r>
          </a:p>
        </p:txBody>
      </p:sp>
      <p:sp>
        <p:nvSpPr>
          <p:cNvPr id="3" name="Text Placeholder 2">
            <a:extLst>
              <a:ext uri="{FF2B5EF4-FFF2-40B4-BE49-F238E27FC236}">
                <a16:creationId xmlns:a16="http://schemas.microsoft.com/office/drawing/2014/main" id="{F288C03F-F313-4D54-AA37-D9ECAF59C99E}"/>
              </a:ext>
            </a:extLst>
          </p:cNvPr>
          <p:cNvSpPr>
            <a:spLocks noGrp="1"/>
          </p:cNvSpPr>
          <p:nvPr>
            <p:ph type="body" sz="quarter" idx="10"/>
          </p:nvPr>
        </p:nvSpPr>
        <p:spPr>
          <a:xfrm>
            <a:off x="465139" y="1492906"/>
            <a:ext cx="11897549" cy="2769989"/>
          </a:xfrm>
        </p:spPr>
        <p:txBody>
          <a:bodyPr/>
          <a:lstStyle/>
          <a:p>
            <a:r>
              <a:rPr lang="en-US" dirty="0">
                <a:latin typeface="+mn-lt"/>
              </a:rPr>
              <a:t>In upgrade </a:t>
            </a:r>
            <a:r>
              <a:rPr lang="en-US" dirty="0" err="1">
                <a:latin typeface="+mn-lt"/>
              </a:rPr>
              <a:t>codeunit</a:t>
            </a:r>
            <a:r>
              <a:rPr lang="en-US" dirty="0">
                <a:latin typeface="+mn-lt"/>
              </a:rPr>
              <a:t> in [</a:t>
            </a:r>
            <a:r>
              <a:rPr lang="en-US" dirty="0" err="1">
                <a:latin typeface="+mn-lt"/>
              </a:rPr>
              <a:t>TableSyncSetup</a:t>
            </a:r>
            <a:r>
              <a:rPr lang="en-US" dirty="0">
                <a:latin typeface="+mn-lt"/>
              </a:rPr>
              <a:t>] method add a line to Move from Main table to buffer:</a:t>
            </a:r>
          </a:p>
          <a:p>
            <a:r>
              <a:rPr lang="en-US" sz="1400" dirty="0" err="1">
                <a:solidFill>
                  <a:schemeClr val="tx2"/>
                </a:solidFill>
                <a:latin typeface="Segoe UI Semibold (Headings)"/>
              </a:rPr>
              <a:t>DataUpgradeMgt.SetTableSyncSetup</a:t>
            </a:r>
            <a:r>
              <a:rPr lang="en-US" sz="1400" dirty="0">
                <a:solidFill>
                  <a:schemeClr val="tx2"/>
                </a:solidFill>
                <a:latin typeface="Segoe UI Semibold (Headings)"/>
              </a:rPr>
              <a:t>(DATABASE::"Custom Report </a:t>
            </a:r>
            <a:r>
              <a:rPr lang="en-US" sz="1400" dirty="0" err="1">
                <a:solidFill>
                  <a:schemeClr val="tx2"/>
                </a:solidFill>
                <a:latin typeface="Segoe UI Semibold (Headings)"/>
              </a:rPr>
              <a:t>Layout",DATABASE</a:t>
            </a:r>
            <a:r>
              <a:rPr lang="en-US" sz="1400" dirty="0">
                <a:solidFill>
                  <a:schemeClr val="tx2"/>
                </a:solidFill>
                <a:latin typeface="Segoe UI Semibold (Headings)"/>
              </a:rPr>
              <a:t>::"UPG Custom Report Layout",</a:t>
            </a:r>
            <a:r>
              <a:rPr lang="en-US" sz="1400" dirty="0" err="1">
                <a:solidFill>
                  <a:schemeClr val="tx2"/>
                </a:solidFill>
                <a:latin typeface="Segoe UI Semibold (Headings)"/>
              </a:rPr>
              <a:t>TableSynchSetup.Mode</a:t>
            </a:r>
            <a:r>
              <a:rPr lang="en-US" sz="1400" dirty="0">
                <a:solidFill>
                  <a:schemeClr val="tx2"/>
                </a:solidFill>
                <a:latin typeface="Segoe UI Semibold (Headings)"/>
              </a:rPr>
              <a:t>::Move);</a:t>
            </a:r>
          </a:p>
          <a:p>
            <a:endParaRPr lang="en-US" sz="1400" dirty="0">
              <a:solidFill>
                <a:schemeClr val="tx2"/>
              </a:solidFill>
              <a:latin typeface="Segoe UI Semibold (Headings)"/>
            </a:endParaRPr>
          </a:p>
          <a:p>
            <a:r>
              <a:rPr lang="en-US" sz="1400" dirty="0">
                <a:solidFill>
                  <a:schemeClr val="tx2"/>
                </a:solidFill>
                <a:latin typeface="Segoe UI Semibold (Headings)"/>
              </a:rPr>
              <a:t>Note - [</a:t>
            </a:r>
            <a:r>
              <a:rPr lang="en-US" sz="1400" dirty="0" err="1">
                <a:solidFill>
                  <a:schemeClr val="tx2"/>
                </a:solidFill>
                <a:latin typeface="Segoe UI Semibold (Headings)"/>
              </a:rPr>
              <a:t>TableSyncSetup</a:t>
            </a:r>
            <a:r>
              <a:rPr lang="en-US" sz="1400" dirty="0">
                <a:solidFill>
                  <a:schemeClr val="tx2"/>
                </a:solidFill>
                <a:latin typeface="Segoe UI Semibold (Headings)"/>
              </a:rPr>
              <a:t>] trigger fires before any changes are done to SQL. It will contain new object metadata, however the SQL schema is on the old version (not updated yet). SQL is going to be updated after trigger moves or copies data to buffer tables. </a:t>
            </a:r>
          </a:p>
          <a:p>
            <a:endParaRPr lang="en-US" sz="1600" dirty="0">
              <a:latin typeface="+mn-lt"/>
            </a:endParaRPr>
          </a:p>
          <a:p>
            <a:r>
              <a:rPr lang="en-US" dirty="0">
                <a:latin typeface="+mn-lt"/>
              </a:rPr>
              <a:t>Last step is to write upgrade code</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7060974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p:txBody>
          <a:bodyPr/>
          <a:lstStyle/>
          <a:p>
            <a:r>
              <a:rPr lang="en-US" dirty="0"/>
              <a:t>Example of upgrade code</a:t>
            </a:r>
          </a:p>
        </p:txBody>
      </p:sp>
      <p:sp>
        <p:nvSpPr>
          <p:cNvPr id="6" name="Rectangle 5">
            <a:extLst>
              <a:ext uri="{FF2B5EF4-FFF2-40B4-BE49-F238E27FC236}">
                <a16:creationId xmlns:a16="http://schemas.microsoft.com/office/drawing/2014/main" id="{E3571495-7242-420E-A1B7-08B4E98B3756}"/>
              </a:ext>
            </a:extLst>
          </p:cNvPr>
          <p:cNvSpPr/>
          <p:nvPr/>
        </p:nvSpPr>
        <p:spPr>
          <a:xfrm>
            <a:off x="5208422" y="1528739"/>
            <a:ext cx="6642202" cy="4185761"/>
          </a:xfrm>
          <a:prstGeom prst="rect">
            <a:avLst/>
          </a:prstGeom>
        </p:spPr>
        <p:txBody>
          <a:bodyPr wrap="square">
            <a:spAutoFit/>
          </a:bodyPr>
          <a:lstStyle/>
          <a:p>
            <a:r>
              <a:rPr lang="en-US" sz="1400" dirty="0"/>
              <a:t> [</a:t>
            </a:r>
            <a:r>
              <a:rPr lang="en-US" sz="1400" dirty="0" err="1"/>
              <a:t>UpgradePerDatabase</a:t>
            </a:r>
            <a:r>
              <a:rPr lang="en-US" sz="1400" dirty="0"/>
              <a:t>]</a:t>
            </a:r>
          </a:p>
          <a:p>
            <a:r>
              <a:rPr lang="en-US" sz="1400" dirty="0"/>
              <a:t>    PROCEDURE UpgradeCustomReportLayout@1041();</a:t>
            </a:r>
          </a:p>
          <a:p>
            <a:r>
              <a:rPr lang="en-US" sz="1400" dirty="0"/>
              <a:t>    VAR</a:t>
            </a:r>
          </a:p>
          <a:p>
            <a:r>
              <a:rPr lang="en-US" sz="1400" dirty="0"/>
              <a:t>      UPGCustomReportLayout@1000 : Record 104052;</a:t>
            </a:r>
          </a:p>
          <a:p>
            <a:r>
              <a:rPr lang="en-US" sz="1400" dirty="0"/>
              <a:t>      CustomReportLayout@1001 : Record 9650;</a:t>
            </a:r>
          </a:p>
          <a:p>
            <a:r>
              <a:rPr lang="en-US" sz="1400" dirty="0"/>
              <a:t>      ReportLayoutSelection@1003 : Record 9651;</a:t>
            </a:r>
          </a:p>
          <a:p>
            <a:r>
              <a:rPr lang="en-US" sz="1400" dirty="0"/>
              <a:t>    BEGIN</a:t>
            </a:r>
          </a:p>
          <a:p>
            <a:r>
              <a:rPr lang="en-US" sz="1400" dirty="0"/>
              <a:t>      </a:t>
            </a:r>
            <a:r>
              <a:rPr lang="en-US" sz="1400" dirty="0" err="1"/>
              <a:t>UPGCustomReportLayout.SETAUTOCALCFIELDS</a:t>
            </a:r>
            <a:r>
              <a:rPr lang="en-US" sz="1400" dirty="0"/>
              <a:t>(</a:t>
            </a:r>
            <a:r>
              <a:rPr lang="en-US" sz="1400" dirty="0" err="1"/>
              <a:t>Layout,"Custom</a:t>
            </a:r>
            <a:r>
              <a:rPr lang="en-US" sz="1400" dirty="0"/>
              <a:t> XML Part");</a:t>
            </a:r>
          </a:p>
          <a:p>
            <a:r>
              <a:rPr lang="en-US" sz="1400" dirty="0"/>
              <a:t>      IF NOT </a:t>
            </a:r>
            <a:r>
              <a:rPr lang="en-US" sz="1400" dirty="0" err="1"/>
              <a:t>UPGCustomReportLayout.FINDSET</a:t>
            </a:r>
            <a:r>
              <a:rPr lang="en-US" sz="1400" dirty="0"/>
              <a:t> THEN</a:t>
            </a:r>
          </a:p>
          <a:p>
            <a:r>
              <a:rPr lang="en-US" sz="1400" dirty="0"/>
              <a:t>        EXIT;</a:t>
            </a:r>
          </a:p>
          <a:p>
            <a:endParaRPr lang="en-US" sz="1400" dirty="0"/>
          </a:p>
          <a:p>
            <a:r>
              <a:rPr lang="en-US" sz="1400" dirty="0"/>
              <a:t>      REPEAT</a:t>
            </a:r>
          </a:p>
          <a:p>
            <a:r>
              <a:rPr lang="en-US" sz="1400" dirty="0"/>
              <a:t>        CLEAR(</a:t>
            </a:r>
            <a:r>
              <a:rPr lang="en-US" sz="1400" dirty="0" err="1"/>
              <a:t>CustomReportLayout</a:t>
            </a:r>
            <a:r>
              <a:rPr lang="en-US" sz="1400" dirty="0"/>
              <a:t>);</a:t>
            </a:r>
          </a:p>
          <a:p>
            <a:r>
              <a:rPr lang="en-US" sz="1400" dirty="0"/>
              <a:t>        </a:t>
            </a:r>
            <a:r>
              <a:rPr lang="en-US" sz="1400" dirty="0" err="1"/>
              <a:t>CustomReportLayout.TRANSFERFIELDS</a:t>
            </a:r>
            <a:r>
              <a:rPr lang="en-US" sz="1400" dirty="0"/>
              <a:t>(</a:t>
            </a:r>
            <a:r>
              <a:rPr lang="en-US" sz="1400" dirty="0" err="1"/>
              <a:t>UPGCustomReportLayout,FALSE</a:t>
            </a:r>
            <a:r>
              <a:rPr lang="en-US" sz="1400" dirty="0"/>
              <a:t>);</a:t>
            </a:r>
          </a:p>
          <a:p>
            <a:r>
              <a:rPr lang="en-US" sz="1400" dirty="0"/>
              <a:t>        </a:t>
            </a:r>
            <a:r>
              <a:rPr lang="en-US" sz="1400" dirty="0" err="1"/>
              <a:t>CustomReportLayout.Code</a:t>
            </a:r>
            <a:r>
              <a:rPr lang="en-US" sz="1400" dirty="0"/>
              <a:t> := </a:t>
            </a:r>
            <a:r>
              <a:rPr lang="en-US" sz="1400" dirty="0" err="1"/>
              <a:t>GetReportLayoutCode</a:t>
            </a:r>
            <a:r>
              <a:rPr lang="en-US" sz="1400" dirty="0"/>
              <a:t>(UPGCustomReportLayout.ID);</a:t>
            </a:r>
          </a:p>
          <a:p>
            <a:r>
              <a:rPr lang="en-US" sz="1400" dirty="0"/>
              <a:t>        </a:t>
            </a:r>
            <a:r>
              <a:rPr lang="en-US" sz="1400" dirty="0" err="1"/>
              <a:t>CustomReportLayout.INSERT</a:t>
            </a:r>
            <a:r>
              <a:rPr lang="en-US" sz="1400" dirty="0"/>
              <a:t>(TRUE);</a:t>
            </a:r>
          </a:p>
          <a:p>
            <a:r>
              <a:rPr lang="en-US" sz="1400" dirty="0"/>
              <a:t>      UNTIL </a:t>
            </a:r>
            <a:r>
              <a:rPr lang="en-US" sz="1400" dirty="0" err="1"/>
              <a:t>UPGCustomReportLayout.NEXT</a:t>
            </a:r>
            <a:r>
              <a:rPr lang="en-US" sz="1400" dirty="0"/>
              <a:t> = 0;</a:t>
            </a:r>
          </a:p>
          <a:p>
            <a:r>
              <a:rPr lang="en-US" sz="1400" dirty="0"/>
              <a:t>    END;</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9" y="1492906"/>
            <a:ext cx="4677447" cy="3077766"/>
          </a:xfrm>
        </p:spPr>
        <p:txBody>
          <a:bodyPr/>
          <a:lstStyle/>
          <a:p>
            <a:r>
              <a:rPr lang="en-US" dirty="0">
                <a:latin typeface="+mn-lt"/>
              </a:rPr>
              <a:t>Coding pattern is the same</a:t>
            </a:r>
          </a:p>
          <a:p>
            <a:endParaRPr lang="en-US" dirty="0">
              <a:latin typeface="+mn-lt"/>
            </a:endParaRPr>
          </a:p>
          <a:p>
            <a:r>
              <a:rPr lang="en-US" dirty="0">
                <a:latin typeface="+mn-lt"/>
              </a:rPr>
              <a:t>Find all records from buffer table</a:t>
            </a:r>
          </a:p>
          <a:p>
            <a:endParaRPr lang="en-US" dirty="0">
              <a:latin typeface="+mn-lt"/>
            </a:endParaRPr>
          </a:p>
          <a:p>
            <a:r>
              <a:rPr lang="en-US" dirty="0">
                <a:latin typeface="+mn-lt"/>
              </a:rPr>
              <a:t>Use REPEAT UNTIL to insert values with new key</a:t>
            </a:r>
          </a:p>
          <a:p>
            <a:endParaRPr lang="en-US" dirty="0">
              <a:latin typeface="+mn-lt"/>
            </a:endParaRPr>
          </a:p>
          <a:p>
            <a:r>
              <a:rPr lang="en-US" dirty="0">
                <a:latin typeface="+mn-lt"/>
              </a:rPr>
              <a:t>Recommendation is to cleanup the buffer table after done with upgrade, delete the object and force sync the SQL</a:t>
            </a:r>
          </a:p>
        </p:txBody>
      </p:sp>
    </p:spTree>
    <p:extLst>
      <p:ext uri="{BB962C8B-B14F-4D97-AF65-F5344CB8AC3E}">
        <p14:creationId xmlns:p14="http://schemas.microsoft.com/office/powerpoint/2010/main" val="40605358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a:xfrm>
            <a:off x="465138" y="512801"/>
            <a:ext cx="11533187" cy="411162"/>
          </a:xfrm>
        </p:spPr>
        <p:txBody>
          <a:bodyPr/>
          <a:lstStyle/>
          <a:p>
            <a:r>
              <a:rPr lang="en-US" dirty="0"/>
              <a:t>Recommendations on how to resolve changing the key</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8" y="1043941"/>
            <a:ext cx="9466040" cy="5232202"/>
          </a:xfrm>
        </p:spPr>
        <p:txBody>
          <a:bodyPr/>
          <a:lstStyle/>
          <a:p>
            <a:r>
              <a:rPr lang="en-US" dirty="0"/>
              <a:t>Only reason why you would need a new primary key is to store data in a different way, for this we would recommend implementing a new table. </a:t>
            </a:r>
          </a:p>
          <a:p>
            <a:endParaRPr lang="en-US" dirty="0">
              <a:latin typeface="+mn-lt"/>
            </a:endParaRPr>
          </a:p>
          <a:p>
            <a:r>
              <a:rPr lang="en-US" dirty="0">
                <a:latin typeface="+mn-lt"/>
              </a:rPr>
              <a:t>1. Investigate if you need the new key – could you simply filter (SETRANGE, SETFILTER) on the new value? </a:t>
            </a:r>
          </a:p>
          <a:p>
            <a:endParaRPr lang="en-US" dirty="0">
              <a:latin typeface="+mn-lt"/>
            </a:endParaRPr>
          </a:p>
          <a:p>
            <a:r>
              <a:rPr lang="en-US" dirty="0">
                <a:latin typeface="+mn-lt"/>
              </a:rPr>
              <a:t>You could also add global subscribers on Table Insert and Modify to ensure new field is set (do this only if it is really needed because of performance impact)</a:t>
            </a:r>
          </a:p>
          <a:p>
            <a:endParaRPr lang="en-US" dirty="0">
              <a:latin typeface="+mn-lt"/>
            </a:endParaRPr>
          </a:p>
          <a:p>
            <a:r>
              <a:rPr lang="en-US" dirty="0">
                <a:latin typeface="+mn-lt"/>
              </a:rPr>
              <a:t>2. If changing the key is a must and cannot be avoided, consider introducing a new table. Copy the existing fields if they are needed. In effect changing a key is the same as introducing a new table, code is going to diverge, and the purpose is different, so new table may be a cleaner option.</a:t>
            </a:r>
          </a:p>
          <a:p>
            <a:endParaRPr lang="en-US" dirty="0">
              <a:latin typeface="+mn-lt"/>
            </a:endParaRPr>
          </a:p>
          <a:p>
            <a:r>
              <a:rPr lang="en-US" dirty="0">
                <a:latin typeface="+mn-lt"/>
              </a:rPr>
              <a:t>To maintain the new table see if you can use the Shadow Table pattern – good example is </a:t>
            </a:r>
            <a:r>
              <a:rPr lang="en-US" dirty="0" err="1">
                <a:latin typeface="+mn-lt"/>
              </a:rPr>
              <a:t>codeunit</a:t>
            </a:r>
            <a:r>
              <a:rPr lang="en-US" dirty="0">
                <a:latin typeface="+mn-lt"/>
              </a:rPr>
              <a:t> 5477 "Sales Invoice Aggregator“. Cons of using this approach is performance, pros it is simple design that is easy to implement</a:t>
            </a:r>
            <a:endParaRPr lang="en-US" dirty="0">
              <a:highlight>
                <a:srgbClr val="FFFF00"/>
              </a:highlight>
              <a:latin typeface="+mn-lt"/>
            </a:endParaRPr>
          </a:p>
        </p:txBody>
      </p:sp>
    </p:spTree>
    <p:extLst>
      <p:ext uri="{BB962C8B-B14F-4D97-AF65-F5344CB8AC3E}">
        <p14:creationId xmlns:p14="http://schemas.microsoft.com/office/powerpoint/2010/main" val="20793449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12501C-B3A0-4C47-AA29-04E03661CDE5}"/>
              </a:ext>
            </a:extLst>
          </p:cNvPr>
          <p:cNvSpPr>
            <a:spLocks noGrp="1"/>
          </p:cNvSpPr>
          <p:nvPr>
            <p:ph type="body" sz="quarter" idx="10"/>
          </p:nvPr>
        </p:nvSpPr>
        <p:spPr>
          <a:xfrm>
            <a:off x="451643" y="1266133"/>
            <a:ext cx="11829441" cy="2462213"/>
          </a:xfrm>
        </p:spPr>
        <p:txBody>
          <a:bodyPr/>
          <a:lstStyle/>
          <a:p>
            <a:endParaRPr lang="en-US" dirty="0">
              <a:latin typeface="+mn-lt"/>
            </a:endParaRPr>
          </a:p>
          <a:p>
            <a:r>
              <a:rPr lang="en-US" dirty="0">
                <a:latin typeface="+mn-lt"/>
              </a:rPr>
              <a:t>For each of the tables that are referencing the primary key of Custom Report Layout table, we need to introduce a buffer table as well since field needs to be changed from integer to code[20]</a:t>
            </a:r>
          </a:p>
          <a:p>
            <a:endParaRPr lang="en-US" dirty="0">
              <a:latin typeface="+mn-lt"/>
            </a:endParaRPr>
          </a:p>
          <a:p>
            <a:r>
              <a:rPr lang="en-US" dirty="0">
                <a:latin typeface="+mn-lt"/>
              </a:rPr>
              <a:t>Forcing a change of data-type would drop values on the custom report layout id fields.</a:t>
            </a:r>
          </a:p>
          <a:p>
            <a:endParaRPr lang="en-US" dirty="0">
              <a:latin typeface="+mn-lt"/>
            </a:endParaRPr>
          </a:p>
          <a:p>
            <a:r>
              <a:rPr lang="en-US" dirty="0">
                <a:latin typeface="+mn-lt"/>
              </a:rPr>
              <a:t>Copy is the proper action here since we want to keep the data and only update reference to custom report layout </a:t>
            </a:r>
          </a:p>
        </p:txBody>
      </p:sp>
      <p:sp>
        <p:nvSpPr>
          <p:cNvPr id="8" name="Title 1">
            <a:extLst>
              <a:ext uri="{FF2B5EF4-FFF2-40B4-BE49-F238E27FC236}">
                <a16:creationId xmlns:a16="http://schemas.microsoft.com/office/drawing/2014/main" id="{AB85F2BA-9D32-4428-AA0C-C887478E549C}"/>
              </a:ext>
            </a:extLst>
          </p:cNvPr>
          <p:cNvSpPr>
            <a:spLocks noGrp="1"/>
          </p:cNvSpPr>
          <p:nvPr>
            <p:ph type="title"/>
          </p:nvPr>
        </p:nvSpPr>
        <p:spPr>
          <a:xfrm>
            <a:off x="451643" y="471845"/>
            <a:ext cx="11533187" cy="411162"/>
          </a:xfrm>
        </p:spPr>
        <p:txBody>
          <a:bodyPr/>
          <a:lstStyle/>
          <a:p>
            <a:r>
              <a:rPr lang="en-US" dirty="0"/>
              <a:t>Changing field type example</a:t>
            </a:r>
          </a:p>
        </p:txBody>
      </p:sp>
    </p:spTree>
    <p:extLst>
      <p:ext uri="{BB962C8B-B14F-4D97-AF65-F5344CB8AC3E}">
        <p14:creationId xmlns:p14="http://schemas.microsoft.com/office/powerpoint/2010/main" val="29062385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0D6B-A0D3-494E-9ABE-09540959A43D}"/>
              </a:ext>
            </a:extLst>
          </p:cNvPr>
          <p:cNvSpPr>
            <a:spLocks noGrp="1"/>
          </p:cNvSpPr>
          <p:nvPr>
            <p:ph type="title"/>
          </p:nvPr>
        </p:nvSpPr>
        <p:spPr>
          <a:xfrm>
            <a:off x="465138" y="632779"/>
            <a:ext cx="5467489" cy="411162"/>
          </a:xfrm>
        </p:spPr>
        <p:txBody>
          <a:bodyPr/>
          <a:lstStyle/>
          <a:p>
            <a:r>
              <a:rPr lang="en-US" dirty="0"/>
              <a:t>Example of Report layout selection buffer table</a:t>
            </a:r>
          </a:p>
        </p:txBody>
      </p:sp>
      <p:sp>
        <p:nvSpPr>
          <p:cNvPr id="3" name="Text Placeholder 2">
            <a:extLst>
              <a:ext uri="{FF2B5EF4-FFF2-40B4-BE49-F238E27FC236}">
                <a16:creationId xmlns:a16="http://schemas.microsoft.com/office/drawing/2014/main" id="{576B7686-4990-410F-99AA-74F6320687E9}"/>
              </a:ext>
            </a:extLst>
          </p:cNvPr>
          <p:cNvSpPr>
            <a:spLocks noGrp="1"/>
          </p:cNvSpPr>
          <p:nvPr>
            <p:ph type="body" sz="quarter" idx="10"/>
          </p:nvPr>
        </p:nvSpPr>
        <p:spPr>
          <a:xfrm>
            <a:off x="465139" y="1961079"/>
            <a:ext cx="4523828" cy="760175"/>
          </a:xfrm>
        </p:spPr>
        <p:txBody>
          <a:bodyPr/>
          <a:lstStyle/>
          <a:p>
            <a:r>
              <a:rPr lang="en-US" dirty="0"/>
              <a:t>Similar implementation as Custom Report Layouts buffer table</a:t>
            </a:r>
          </a:p>
        </p:txBody>
      </p:sp>
      <p:sp>
        <p:nvSpPr>
          <p:cNvPr id="6" name="Rectangle 5">
            <a:extLst>
              <a:ext uri="{FF2B5EF4-FFF2-40B4-BE49-F238E27FC236}">
                <a16:creationId xmlns:a16="http://schemas.microsoft.com/office/drawing/2014/main" id="{221D3F9D-1191-42D7-823C-CC40292778EA}"/>
              </a:ext>
            </a:extLst>
          </p:cNvPr>
          <p:cNvSpPr/>
          <p:nvPr/>
        </p:nvSpPr>
        <p:spPr>
          <a:xfrm>
            <a:off x="6160349" y="271019"/>
            <a:ext cx="6216650" cy="8217634"/>
          </a:xfrm>
          <a:prstGeom prst="rect">
            <a:avLst/>
          </a:prstGeom>
        </p:spPr>
        <p:txBody>
          <a:bodyPr>
            <a:spAutoFit/>
          </a:bodyPr>
          <a:lstStyle/>
          <a:p>
            <a:r>
              <a:rPr lang="en-US" sz="1200" dirty="0"/>
              <a:t>OBJECT Table 104053 UPG Report Selections</a:t>
            </a:r>
          </a:p>
          <a:p>
            <a:r>
              <a:rPr lang="en-US" sz="1200" dirty="0"/>
              <a:t>{</a:t>
            </a:r>
          </a:p>
          <a:p>
            <a:r>
              <a:rPr lang="en-US" sz="1200" dirty="0"/>
              <a:t>  OBJECT-PROPERTIES</a:t>
            </a:r>
          </a:p>
          <a:p>
            <a:r>
              <a:rPr lang="en-US" sz="1200" dirty="0"/>
              <a:t>  {</a:t>
            </a:r>
          </a:p>
          <a:p>
            <a:r>
              <a:rPr lang="en-US" sz="1200" dirty="0"/>
              <a:t>    Date=;</a:t>
            </a:r>
          </a:p>
          <a:p>
            <a:r>
              <a:rPr lang="en-US" sz="1200" dirty="0"/>
              <a:t>    Time=;</a:t>
            </a:r>
          </a:p>
          <a:p>
            <a:r>
              <a:rPr lang="en-US" sz="1200" dirty="0"/>
              <a:t>    Version List=;</a:t>
            </a:r>
          </a:p>
          <a:p>
            <a:r>
              <a:rPr lang="en-US" sz="1200" dirty="0"/>
              <a:t>  }</a:t>
            </a:r>
          </a:p>
          <a:p>
            <a:r>
              <a:rPr lang="en-US" sz="1200" dirty="0"/>
              <a:t>  PROPERTIES</a:t>
            </a:r>
          </a:p>
          <a:p>
            <a:r>
              <a:rPr lang="en-US" sz="1200" dirty="0"/>
              <a:t>  {</a:t>
            </a:r>
          </a:p>
          <a:p>
            <a:r>
              <a:rPr lang="en-US" sz="1200" dirty="0"/>
              <a:t>  }</a:t>
            </a:r>
          </a:p>
          <a:p>
            <a:r>
              <a:rPr lang="en-US" sz="1200" dirty="0"/>
              <a:t>  FIELDS</a:t>
            </a:r>
          </a:p>
          <a:p>
            <a:r>
              <a:rPr lang="en-US" sz="1200" dirty="0"/>
              <a:t>  {</a:t>
            </a:r>
          </a:p>
          <a:p>
            <a:r>
              <a:rPr lang="en-US" sz="1200" dirty="0"/>
              <a:t>    { 1   ;   ;Usage               ;Option        ;</a:t>
            </a:r>
            <a:r>
              <a:rPr lang="en-US" sz="1200" dirty="0" err="1"/>
              <a:t>OptionString</a:t>
            </a:r>
            <a:r>
              <a:rPr lang="en-US" sz="1200" dirty="0"/>
              <a:t>=S.Quote,S.Order,S.Invoice,S.Cr.Memo,S.Test,P.Quote,P.Order,P.Invoice,P.Cr.Memo,P.Receipt,P.Ret.Shpt.,P.Test,B.Stmt,B.Recon.Test,B.Check,Reminder,Fin.Charge,Rem.Test,F.C.Test,Prod. Order,S.Blanket,P.Blanket,M1,M2,M3,M4,Inv1,Inv2,Inv3,SM.Quote,SM.Order,SM.Invoice,SM.Credit </a:t>
            </a:r>
            <a:r>
              <a:rPr lang="en-US" sz="1200" dirty="0" err="1"/>
              <a:t>Memo,SM.Contract</a:t>
            </a:r>
            <a:r>
              <a:rPr lang="en-US" sz="1200" dirty="0"/>
              <a:t> Quote,SM.Contract,SM.Test,S.Return,P.Return,S.Shipment,S.Ret.Rcpt.,S.Work </a:t>
            </a:r>
            <a:r>
              <a:rPr lang="en-US" sz="1200" dirty="0" err="1"/>
              <a:t>Order,Invt</a:t>
            </a:r>
            <a:r>
              <a:rPr lang="en-US" sz="1200" dirty="0"/>
              <a:t>. Period </a:t>
            </a:r>
            <a:r>
              <a:rPr lang="en-US" sz="1200" dirty="0" err="1"/>
              <a:t>Test,SM.Shipment,S.Test</a:t>
            </a:r>
            <a:r>
              <a:rPr lang="en-US" sz="1200" dirty="0"/>
              <a:t> </a:t>
            </a:r>
            <a:r>
              <a:rPr lang="en-US" sz="1200" dirty="0" err="1"/>
              <a:t>Prepmt</a:t>
            </a:r>
            <a:r>
              <a:rPr lang="en-US" sz="1200" dirty="0"/>
              <a:t>.,</a:t>
            </a:r>
            <a:r>
              <a:rPr lang="en-US" sz="1200" dirty="0" err="1"/>
              <a:t>P.Test</a:t>
            </a:r>
            <a:r>
              <a:rPr lang="en-US" sz="1200" dirty="0"/>
              <a:t> </a:t>
            </a:r>
            <a:r>
              <a:rPr lang="en-US" sz="1200" dirty="0" err="1"/>
              <a:t>Prepmt</a:t>
            </a:r>
            <a:r>
              <a:rPr lang="en-US" sz="1200" dirty="0"/>
              <a:t>.,</a:t>
            </a:r>
            <a:r>
              <a:rPr lang="en-US" sz="1200" dirty="0" err="1"/>
              <a:t>S.Arch</a:t>
            </a:r>
            <a:r>
              <a:rPr lang="en-US" sz="1200" dirty="0"/>
              <a:t>. </a:t>
            </a:r>
            <a:r>
              <a:rPr lang="en-US" sz="1200" dirty="0" err="1"/>
              <a:t>Quote,S.Arch</a:t>
            </a:r>
            <a:r>
              <a:rPr lang="en-US" sz="1200" dirty="0"/>
              <a:t>. </a:t>
            </a:r>
            <a:r>
              <a:rPr lang="en-US" sz="1200" dirty="0" err="1"/>
              <a:t>Order,P.Arch</a:t>
            </a:r>
            <a:r>
              <a:rPr lang="en-US" sz="1200" dirty="0"/>
              <a:t>. </a:t>
            </a:r>
            <a:r>
              <a:rPr lang="en-US" sz="1200" dirty="0" err="1"/>
              <a:t>Quote,P.Arch</a:t>
            </a:r>
            <a:r>
              <a:rPr lang="en-US" sz="1200" dirty="0"/>
              <a:t>. </a:t>
            </a:r>
            <a:r>
              <a:rPr lang="en-US" sz="1200" dirty="0" err="1"/>
              <a:t>Order,S</a:t>
            </a:r>
            <a:r>
              <a:rPr lang="en-US" sz="1200" dirty="0"/>
              <a:t>. Arch. Return </a:t>
            </a:r>
            <a:r>
              <a:rPr lang="en-US" sz="1200" dirty="0" err="1"/>
              <a:t>Order,P</a:t>
            </a:r>
            <a:r>
              <a:rPr lang="en-US" sz="1200" dirty="0"/>
              <a:t>. Arch. Return </a:t>
            </a:r>
            <a:r>
              <a:rPr lang="en-US" sz="1200" dirty="0" err="1"/>
              <a:t>Order,Asm</a:t>
            </a:r>
            <a:r>
              <a:rPr lang="en-US" sz="1200" dirty="0"/>
              <a:t>. </a:t>
            </a:r>
            <a:r>
              <a:rPr lang="en-US" sz="1200" dirty="0" err="1"/>
              <a:t>Order,P.Assembly</a:t>
            </a:r>
            <a:r>
              <a:rPr lang="en-US" sz="1200" dirty="0"/>
              <a:t> </a:t>
            </a:r>
            <a:r>
              <a:rPr lang="en-US" sz="1200" dirty="0" err="1"/>
              <a:t>Order,S.Order</a:t>
            </a:r>
            <a:r>
              <a:rPr lang="en-US" sz="1200" dirty="0"/>
              <a:t> Pick Instruction,,,,,,,,,,,,,,,,,,,,,,,,,,,,,,,,C.Statement,V.Remittance,JQ }</a:t>
            </a:r>
          </a:p>
          <a:p>
            <a:r>
              <a:rPr lang="en-US" sz="1200" dirty="0"/>
              <a:t>    { 2   ;   ;Sequence            ;Code10        ;Numeric=Yes }</a:t>
            </a:r>
          </a:p>
          <a:p>
            <a:r>
              <a:rPr lang="en-US" sz="1200" dirty="0"/>
              <a:t>    { 3   ;   ;Report ID           ;Integer        }</a:t>
            </a:r>
          </a:p>
          <a:p>
            <a:r>
              <a:rPr lang="en-US" sz="1200" dirty="0"/>
              <a:t>    { 7   ;   ;</a:t>
            </a:r>
            <a:r>
              <a:rPr lang="en-US" sz="1200" b="1" dirty="0">
                <a:solidFill>
                  <a:srgbClr val="C00000"/>
                </a:solidFill>
              </a:rPr>
              <a:t>Custom Report Layout </a:t>
            </a:r>
            <a:r>
              <a:rPr lang="en-US" sz="1200" b="1" dirty="0" err="1">
                <a:solidFill>
                  <a:srgbClr val="C00000"/>
                </a:solidFill>
              </a:rPr>
              <a:t>ID</a:t>
            </a:r>
            <a:r>
              <a:rPr lang="en-US" sz="1200" dirty="0" err="1"/>
              <a:t>;Integer</a:t>
            </a:r>
            <a:r>
              <a:rPr lang="en-US" sz="1200" dirty="0"/>
              <a:t>    ;Editable=No }</a:t>
            </a:r>
          </a:p>
          <a:p>
            <a:r>
              <a:rPr lang="en-US" sz="1200" dirty="0"/>
              <a:t>    { 19  ;   ;Use for Email </a:t>
            </a:r>
            <a:r>
              <a:rPr lang="en-US" sz="1200" dirty="0" err="1"/>
              <a:t>Attachment;Boolean</a:t>
            </a:r>
            <a:r>
              <a:rPr lang="en-US" sz="1200" dirty="0"/>
              <a:t>   ;</a:t>
            </a:r>
            <a:r>
              <a:rPr lang="en-US" sz="1200" dirty="0" err="1"/>
              <a:t>InitValue</a:t>
            </a:r>
            <a:r>
              <a:rPr lang="en-US" sz="1200" dirty="0"/>
              <a:t>=Yes }</a:t>
            </a:r>
          </a:p>
          <a:p>
            <a:r>
              <a:rPr lang="en-US" sz="1200" dirty="0"/>
              <a:t>    { 20  ;   ;Use for Email Body  ;Boolean        }</a:t>
            </a:r>
          </a:p>
          <a:p>
            <a:r>
              <a:rPr lang="en-US" sz="1200" dirty="0"/>
              <a:t>    { 21  ;   ;Email Body Layout </a:t>
            </a:r>
            <a:r>
              <a:rPr lang="en-US" sz="1200" dirty="0" err="1"/>
              <a:t>ID;Integer</a:t>
            </a:r>
            <a:r>
              <a:rPr lang="en-US" sz="1200" dirty="0"/>
              <a:t>        }</a:t>
            </a:r>
          </a:p>
          <a:p>
            <a:r>
              <a:rPr lang="en-US" sz="1200" dirty="0"/>
              <a:t>  }</a:t>
            </a:r>
          </a:p>
          <a:p>
            <a:r>
              <a:rPr lang="en-US" sz="1200" dirty="0"/>
              <a:t>  KEYS</a:t>
            </a:r>
          </a:p>
          <a:p>
            <a:r>
              <a:rPr lang="en-US" sz="1200" dirty="0"/>
              <a:t>  {</a:t>
            </a:r>
          </a:p>
          <a:p>
            <a:r>
              <a:rPr lang="en-US" sz="1200" dirty="0"/>
              <a:t>    {    ;</a:t>
            </a:r>
            <a:r>
              <a:rPr lang="en-US" sz="1200" dirty="0" err="1"/>
              <a:t>Usage,Sequence</a:t>
            </a:r>
            <a:r>
              <a:rPr lang="en-US" sz="1200" dirty="0"/>
              <a:t>                          ;Clustered=Yes }</a:t>
            </a:r>
          </a:p>
          <a:p>
            <a:r>
              <a:rPr lang="en-US" sz="1200" dirty="0"/>
              <a:t>  }</a:t>
            </a:r>
          </a:p>
          <a:p>
            <a:r>
              <a:rPr lang="en-US" sz="1200" dirty="0"/>
              <a:t>  FIELDGROUPS</a:t>
            </a:r>
          </a:p>
          <a:p>
            <a:r>
              <a:rPr lang="en-US" sz="1200" dirty="0"/>
              <a:t>  {</a:t>
            </a:r>
          </a:p>
          <a:p>
            <a:r>
              <a:rPr lang="en-US" sz="1200" dirty="0"/>
              <a:t>  }</a:t>
            </a:r>
          </a:p>
          <a:p>
            <a:r>
              <a:rPr lang="en-US" sz="1200" dirty="0"/>
              <a:t>  CODE</a:t>
            </a:r>
          </a:p>
          <a:p>
            <a:r>
              <a:rPr lang="en-US" sz="1200" dirty="0"/>
              <a:t>  {</a:t>
            </a:r>
          </a:p>
          <a:p>
            <a:endParaRPr lang="en-US" sz="1200" dirty="0"/>
          </a:p>
          <a:p>
            <a:r>
              <a:rPr lang="en-US" sz="1200" dirty="0"/>
              <a:t>    BEGIN</a:t>
            </a:r>
          </a:p>
          <a:p>
            <a:r>
              <a:rPr lang="en-US" sz="1200" dirty="0"/>
              <a:t>    END.</a:t>
            </a:r>
          </a:p>
          <a:p>
            <a:r>
              <a:rPr lang="en-US" sz="1200" dirty="0"/>
              <a:t>  }</a:t>
            </a:r>
          </a:p>
          <a:p>
            <a:r>
              <a:rPr lang="en-US" sz="1200" dirty="0"/>
              <a:t>}</a:t>
            </a:r>
          </a:p>
        </p:txBody>
      </p:sp>
    </p:spTree>
    <p:extLst>
      <p:ext uri="{BB962C8B-B14F-4D97-AF65-F5344CB8AC3E}">
        <p14:creationId xmlns:p14="http://schemas.microsoft.com/office/powerpoint/2010/main" val="32554852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FFCE-CFD9-459E-AA48-FE9DC65BBCC5}"/>
              </a:ext>
            </a:extLst>
          </p:cNvPr>
          <p:cNvSpPr>
            <a:spLocks noGrp="1"/>
          </p:cNvSpPr>
          <p:nvPr>
            <p:ph type="title"/>
          </p:nvPr>
        </p:nvSpPr>
        <p:spPr/>
        <p:txBody>
          <a:bodyPr/>
          <a:lstStyle/>
          <a:p>
            <a:r>
              <a:rPr lang="en-US" dirty="0"/>
              <a:t>Changing field type Upgrade code example</a:t>
            </a:r>
          </a:p>
        </p:txBody>
      </p:sp>
      <p:sp>
        <p:nvSpPr>
          <p:cNvPr id="6" name="Rectangle 5">
            <a:extLst>
              <a:ext uri="{FF2B5EF4-FFF2-40B4-BE49-F238E27FC236}">
                <a16:creationId xmlns:a16="http://schemas.microsoft.com/office/drawing/2014/main" id="{6D49C95D-985A-41C7-849D-EF7AF7205E1C}"/>
              </a:ext>
            </a:extLst>
          </p:cNvPr>
          <p:cNvSpPr/>
          <p:nvPr/>
        </p:nvSpPr>
        <p:spPr>
          <a:xfrm>
            <a:off x="6297409" y="1614523"/>
            <a:ext cx="6085293" cy="738664"/>
          </a:xfrm>
          <a:prstGeom prst="rect">
            <a:avLst/>
          </a:prstGeom>
        </p:spPr>
        <p:txBody>
          <a:bodyPr wrap="square">
            <a:spAutoFit/>
          </a:bodyPr>
          <a:lstStyle/>
          <a:p>
            <a:r>
              <a:rPr lang="en-US" sz="1400" dirty="0" err="1"/>
              <a:t>DataUpgradeMgt.SetTableSyncSetup</a:t>
            </a:r>
            <a:r>
              <a:rPr lang="en-US" sz="1400" dirty="0"/>
              <a:t>(DATABASE::"Report Layout </a:t>
            </a:r>
            <a:r>
              <a:rPr lang="en-US" sz="1400" dirty="0" err="1"/>
              <a:t>Selection",DATABASE</a:t>
            </a:r>
            <a:r>
              <a:rPr lang="en-US" sz="1400" dirty="0"/>
              <a:t>::"UPG Report Layout Selection",</a:t>
            </a:r>
            <a:r>
              <a:rPr lang="en-US" sz="1400" dirty="0" err="1"/>
              <a:t>TableSynchSetup.Mode</a:t>
            </a:r>
            <a:r>
              <a:rPr lang="en-US" sz="1400" dirty="0"/>
              <a:t>::Copy);</a:t>
            </a:r>
          </a:p>
        </p:txBody>
      </p:sp>
      <p:sp>
        <p:nvSpPr>
          <p:cNvPr id="7" name="Text Placeholder 2">
            <a:extLst>
              <a:ext uri="{FF2B5EF4-FFF2-40B4-BE49-F238E27FC236}">
                <a16:creationId xmlns:a16="http://schemas.microsoft.com/office/drawing/2014/main" id="{222EB42F-EC76-4228-92DE-AB35893E6A47}"/>
              </a:ext>
            </a:extLst>
          </p:cNvPr>
          <p:cNvSpPr>
            <a:spLocks noGrp="1"/>
          </p:cNvSpPr>
          <p:nvPr>
            <p:ph type="body" sz="quarter" idx="10"/>
          </p:nvPr>
        </p:nvSpPr>
        <p:spPr>
          <a:xfrm>
            <a:off x="640704" y="1676079"/>
            <a:ext cx="4523828" cy="615553"/>
          </a:xfrm>
        </p:spPr>
        <p:txBody>
          <a:bodyPr/>
          <a:lstStyle/>
          <a:p>
            <a:r>
              <a:rPr lang="en-US" dirty="0">
                <a:latin typeface="+mn-lt"/>
              </a:rPr>
              <a:t>Copy is used since we only need to modify one field</a:t>
            </a:r>
          </a:p>
        </p:txBody>
      </p:sp>
      <p:sp>
        <p:nvSpPr>
          <p:cNvPr id="9" name="Rectangle 8">
            <a:extLst>
              <a:ext uri="{FF2B5EF4-FFF2-40B4-BE49-F238E27FC236}">
                <a16:creationId xmlns:a16="http://schemas.microsoft.com/office/drawing/2014/main" id="{BA323D46-3B60-42DB-BD53-29CEF626CC46}"/>
              </a:ext>
            </a:extLst>
          </p:cNvPr>
          <p:cNvSpPr/>
          <p:nvPr/>
        </p:nvSpPr>
        <p:spPr>
          <a:xfrm>
            <a:off x="6231731" y="2517832"/>
            <a:ext cx="6216650" cy="4401205"/>
          </a:xfrm>
          <a:prstGeom prst="rect">
            <a:avLst/>
          </a:prstGeom>
        </p:spPr>
        <p:txBody>
          <a:bodyPr>
            <a:spAutoFit/>
          </a:bodyPr>
          <a:lstStyle/>
          <a:p>
            <a:r>
              <a:rPr lang="en-US" sz="1400" dirty="0"/>
              <a:t> [</a:t>
            </a:r>
            <a:r>
              <a:rPr lang="en-US" sz="1400" dirty="0" err="1"/>
              <a:t>UpgradePerDatabase</a:t>
            </a:r>
            <a:r>
              <a:rPr lang="en-US" sz="1400" dirty="0"/>
              <a:t>]</a:t>
            </a:r>
          </a:p>
          <a:p>
            <a:r>
              <a:rPr lang="en-US" sz="1400" dirty="0"/>
              <a:t>    PROCEDURE UpgradeReportLayoutSelection@3015();</a:t>
            </a:r>
          </a:p>
          <a:p>
            <a:r>
              <a:rPr lang="en-US" sz="1400" dirty="0"/>
              <a:t>    VAR</a:t>
            </a:r>
          </a:p>
          <a:p>
            <a:r>
              <a:rPr lang="en-US" sz="1400" dirty="0"/>
              <a:t>      UPGReportLayoutSelection@1000 : Record 104089;</a:t>
            </a:r>
          </a:p>
          <a:p>
            <a:r>
              <a:rPr lang="en-US" sz="1400" dirty="0"/>
              <a:t>      ReportLayoutSelection@1001 : Record 9651;</a:t>
            </a:r>
          </a:p>
          <a:p>
            <a:r>
              <a:rPr lang="en-US" sz="1400" dirty="0"/>
              <a:t>      Code@1003 : Code[20];</a:t>
            </a:r>
          </a:p>
          <a:p>
            <a:r>
              <a:rPr lang="en-US" sz="1400" dirty="0"/>
              <a:t>      CustomReportLayoutID@1002 : Integer;</a:t>
            </a:r>
          </a:p>
          <a:p>
            <a:r>
              <a:rPr lang="en-US" sz="1400" dirty="0"/>
              <a:t>    BEGIN</a:t>
            </a:r>
          </a:p>
          <a:p>
            <a:r>
              <a:rPr lang="en-US" sz="1400" dirty="0"/>
              <a:t>      IF NOT </a:t>
            </a:r>
            <a:r>
              <a:rPr lang="en-US" sz="1400" dirty="0" err="1"/>
              <a:t>UPGReportLayoutSelection.FINDSET</a:t>
            </a:r>
            <a:r>
              <a:rPr lang="en-US" sz="1400" dirty="0"/>
              <a:t> THEN</a:t>
            </a:r>
          </a:p>
          <a:p>
            <a:r>
              <a:rPr lang="en-US" sz="1400" dirty="0"/>
              <a:t>        EXIT;</a:t>
            </a:r>
          </a:p>
          <a:p>
            <a:endParaRPr lang="en-US" sz="1400" dirty="0"/>
          </a:p>
          <a:p>
            <a:r>
              <a:rPr lang="en-US" sz="1400" dirty="0"/>
              <a:t>      REPEAT</a:t>
            </a:r>
          </a:p>
          <a:p>
            <a:r>
              <a:rPr lang="en-US" sz="1400" dirty="0"/>
              <a:t>        </a:t>
            </a:r>
            <a:r>
              <a:rPr lang="en-US" sz="1400" dirty="0" err="1"/>
              <a:t>ReportLayoutSelection.GET</a:t>
            </a:r>
            <a:r>
              <a:rPr lang="en-US" sz="1400" dirty="0"/>
              <a:t>(</a:t>
            </a:r>
            <a:r>
              <a:rPr lang="en-US" sz="1400" dirty="0" err="1"/>
              <a:t>UPGReportLayoutSelection</a:t>
            </a:r>
            <a:r>
              <a:rPr lang="en-US" sz="1400" dirty="0"/>
              <a:t>."Report ID",</a:t>
            </a:r>
            <a:r>
              <a:rPr lang="en-US" sz="1400" dirty="0" err="1"/>
              <a:t>UPGReportLayoutSelection</a:t>
            </a:r>
            <a:r>
              <a:rPr lang="en-US" sz="1400" dirty="0"/>
              <a:t>."Company Name");</a:t>
            </a:r>
          </a:p>
          <a:p>
            <a:r>
              <a:rPr lang="en-US" sz="1400" dirty="0"/>
              <a:t>        </a:t>
            </a:r>
            <a:r>
              <a:rPr lang="en-US" sz="1400" dirty="0" err="1"/>
              <a:t>ReportLayoutSelection</a:t>
            </a:r>
            <a:r>
              <a:rPr lang="en-US" sz="1400" dirty="0"/>
              <a:t>."Custom Report Layout Code" := </a:t>
            </a:r>
            <a:r>
              <a:rPr lang="en-US" sz="1400" dirty="0" err="1"/>
              <a:t>GetReportLayoutCode</a:t>
            </a:r>
            <a:r>
              <a:rPr lang="en-US" sz="1400" dirty="0"/>
              <a:t>(</a:t>
            </a:r>
            <a:r>
              <a:rPr lang="en-US" sz="1400" dirty="0" err="1"/>
              <a:t>UPGReportLayoutSelection</a:t>
            </a:r>
            <a:r>
              <a:rPr lang="en-US" sz="1400" dirty="0"/>
              <a:t>."Custom Report Layout ID");</a:t>
            </a:r>
          </a:p>
          <a:p>
            <a:r>
              <a:rPr lang="en-US" sz="1400" dirty="0"/>
              <a:t>        </a:t>
            </a:r>
            <a:r>
              <a:rPr lang="en-US" sz="1400" dirty="0" err="1"/>
              <a:t>ReportLayoutSelection.MODIFY</a:t>
            </a:r>
            <a:r>
              <a:rPr lang="en-US" sz="1400" dirty="0"/>
              <a:t>;</a:t>
            </a:r>
          </a:p>
          <a:p>
            <a:r>
              <a:rPr lang="en-US" sz="1400" dirty="0"/>
              <a:t>      UNTIL </a:t>
            </a:r>
            <a:r>
              <a:rPr lang="en-US" sz="1400" dirty="0" err="1"/>
              <a:t>UPGReportLayoutSelection.NEXT</a:t>
            </a:r>
            <a:r>
              <a:rPr lang="en-US" sz="1400" dirty="0"/>
              <a:t> = 0;</a:t>
            </a:r>
          </a:p>
          <a:p>
            <a:r>
              <a:rPr lang="en-US" sz="1400" dirty="0"/>
              <a:t>    END;</a:t>
            </a:r>
          </a:p>
        </p:txBody>
      </p:sp>
      <p:sp>
        <p:nvSpPr>
          <p:cNvPr id="10" name="Text Placeholder 2">
            <a:extLst>
              <a:ext uri="{FF2B5EF4-FFF2-40B4-BE49-F238E27FC236}">
                <a16:creationId xmlns:a16="http://schemas.microsoft.com/office/drawing/2014/main" id="{5841D436-6B76-4E9F-8479-3D9099606130}"/>
              </a:ext>
            </a:extLst>
          </p:cNvPr>
          <p:cNvSpPr txBox="1">
            <a:spLocks/>
          </p:cNvSpPr>
          <p:nvPr/>
        </p:nvSpPr>
        <p:spPr>
          <a:xfrm>
            <a:off x="640704" y="2517832"/>
            <a:ext cx="4523828" cy="92333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loop over all buffer records and generate new code value based on previous value</a:t>
            </a:r>
          </a:p>
        </p:txBody>
      </p:sp>
    </p:spTree>
    <p:extLst>
      <p:ext uri="{BB962C8B-B14F-4D97-AF65-F5344CB8AC3E}">
        <p14:creationId xmlns:p14="http://schemas.microsoft.com/office/powerpoint/2010/main" val="416453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F6AE-0360-4D31-B7A9-691564A54BF8}"/>
              </a:ext>
            </a:extLst>
          </p:cNvPr>
          <p:cNvSpPr>
            <a:spLocks noGrp="1"/>
          </p:cNvSpPr>
          <p:nvPr>
            <p:ph type="title"/>
          </p:nvPr>
        </p:nvSpPr>
        <p:spPr/>
        <p:txBody>
          <a:bodyPr/>
          <a:lstStyle/>
          <a:p>
            <a:r>
              <a:rPr lang="en-US" dirty="0"/>
              <a:t>Renaming fields or tables</a:t>
            </a:r>
          </a:p>
        </p:txBody>
      </p:sp>
      <p:sp>
        <p:nvSpPr>
          <p:cNvPr id="3" name="Text Placeholder 2">
            <a:extLst>
              <a:ext uri="{FF2B5EF4-FFF2-40B4-BE49-F238E27FC236}">
                <a16:creationId xmlns:a16="http://schemas.microsoft.com/office/drawing/2014/main" id="{183A0B14-E71F-46C7-B5AA-EEDD8F56966E}"/>
              </a:ext>
            </a:extLst>
          </p:cNvPr>
          <p:cNvSpPr>
            <a:spLocks noGrp="1"/>
          </p:cNvSpPr>
          <p:nvPr>
            <p:ph type="body" sz="quarter" idx="10"/>
          </p:nvPr>
        </p:nvSpPr>
        <p:spPr>
          <a:xfrm>
            <a:off x="465139" y="1764796"/>
            <a:ext cx="11778050" cy="3385542"/>
          </a:xfrm>
        </p:spPr>
        <p:txBody>
          <a:bodyPr/>
          <a:lstStyle/>
          <a:p>
            <a:r>
              <a:rPr lang="en-US" b="1" dirty="0">
                <a:latin typeface="+mn-lt"/>
              </a:rPr>
              <a:t>Rename:</a:t>
            </a:r>
          </a:p>
          <a:p>
            <a:r>
              <a:rPr lang="en-US" dirty="0">
                <a:latin typeface="+mn-lt"/>
              </a:rPr>
              <a:t>There is no reason to rename Microsoft owned objects, the cost of maintain and merging</a:t>
            </a:r>
          </a:p>
          <a:p>
            <a:r>
              <a:rPr lang="en-US" dirty="0">
                <a:latin typeface="+mn-lt"/>
              </a:rPr>
              <a:t>the renamed objects is too high</a:t>
            </a:r>
          </a:p>
          <a:p>
            <a:endParaRPr lang="en-US" dirty="0">
              <a:latin typeface="+mn-lt"/>
            </a:endParaRPr>
          </a:p>
          <a:p>
            <a:r>
              <a:rPr lang="en-US" dirty="0">
                <a:latin typeface="+mn-lt"/>
              </a:rPr>
              <a:t>For added objects (table/fields) you can simply rename and set Force for Table Sync Setup (if needed):</a:t>
            </a:r>
          </a:p>
          <a:p>
            <a:r>
              <a:rPr lang="en-US" sz="1400" dirty="0" err="1">
                <a:latin typeface="+mn-lt"/>
              </a:rPr>
              <a:t>DataUpgradeMgt.SetTableSyncSetup</a:t>
            </a:r>
            <a:r>
              <a:rPr lang="en-US" sz="1400" dirty="0">
                <a:latin typeface="+mn-lt"/>
              </a:rPr>
              <a:t>(DATABASE::"Report Layout Selection", 0,TableSynchSetup.Mode::Force);</a:t>
            </a:r>
          </a:p>
          <a:p>
            <a:endParaRPr lang="en-US" sz="1400" dirty="0">
              <a:latin typeface="+mn-lt"/>
            </a:endParaRPr>
          </a:p>
          <a:p>
            <a:r>
              <a:rPr lang="en-US" dirty="0"/>
              <a:t>Be careful when forcing the table sync, do it as a separate step and verify the results since it will force entire table. Test the change well and do backup before upgrade.</a:t>
            </a:r>
            <a:endParaRPr lang="en-US" dirty="0">
              <a:latin typeface="+mn-lt"/>
            </a:endParaRPr>
          </a:p>
          <a:p>
            <a:endParaRPr lang="en-US" sz="1400" dirty="0">
              <a:latin typeface="+mn-lt"/>
            </a:endParaRPr>
          </a:p>
          <a:p>
            <a:r>
              <a:rPr lang="en-US" dirty="0">
                <a:latin typeface="+mn-lt"/>
              </a:rPr>
              <a:t> </a:t>
            </a:r>
          </a:p>
        </p:txBody>
      </p:sp>
    </p:spTree>
    <p:extLst>
      <p:ext uri="{BB962C8B-B14F-4D97-AF65-F5344CB8AC3E}">
        <p14:creationId xmlns:p14="http://schemas.microsoft.com/office/powerpoint/2010/main" val="15410869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C53B-35B7-4ED7-BBCC-DFF030A7E0EF}"/>
              </a:ext>
            </a:extLst>
          </p:cNvPr>
          <p:cNvSpPr>
            <a:spLocks noGrp="1"/>
          </p:cNvSpPr>
          <p:nvPr>
            <p:ph type="title"/>
          </p:nvPr>
        </p:nvSpPr>
        <p:spPr/>
        <p:txBody>
          <a:bodyPr/>
          <a:lstStyle/>
          <a:p>
            <a:r>
              <a:rPr lang="en-US" dirty="0"/>
              <a:t>Renumbering fields or tables</a:t>
            </a:r>
          </a:p>
        </p:txBody>
      </p:sp>
      <p:sp>
        <p:nvSpPr>
          <p:cNvPr id="6" name="Rectangle 5">
            <a:extLst>
              <a:ext uri="{FF2B5EF4-FFF2-40B4-BE49-F238E27FC236}">
                <a16:creationId xmlns:a16="http://schemas.microsoft.com/office/drawing/2014/main" id="{27D9B32B-68A8-4193-A520-6BF03DF5290A}"/>
              </a:ext>
            </a:extLst>
          </p:cNvPr>
          <p:cNvSpPr/>
          <p:nvPr/>
        </p:nvSpPr>
        <p:spPr>
          <a:xfrm>
            <a:off x="408594" y="1583368"/>
            <a:ext cx="10082576" cy="3693319"/>
          </a:xfrm>
          <a:prstGeom prst="rect">
            <a:avLst/>
          </a:prstGeom>
        </p:spPr>
        <p:txBody>
          <a:bodyPr wrap="square">
            <a:spAutoFit/>
          </a:bodyPr>
          <a:lstStyle/>
          <a:p>
            <a:r>
              <a:rPr lang="en-US" b="1" dirty="0"/>
              <a:t>Renumbering:</a:t>
            </a:r>
          </a:p>
          <a:p>
            <a:r>
              <a:rPr lang="en-US" dirty="0"/>
              <a:t>There is no </a:t>
            </a:r>
            <a:r>
              <a:rPr lang="en-US"/>
              <a:t>good reason </a:t>
            </a:r>
            <a:r>
              <a:rPr lang="en-US" dirty="0"/>
              <a:t>to renumber objects shipped out of the box.</a:t>
            </a:r>
          </a:p>
          <a:p>
            <a:endParaRPr lang="en-US" dirty="0"/>
          </a:p>
          <a:p>
            <a:r>
              <a:rPr lang="en-US" dirty="0"/>
              <a:t>If you would want to renumber your own objects, renumbering (Changing field/table IDs) is going to drop the data. </a:t>
            </a:r>
          </a:p>
          <a:p>
            <a:endParaRPr lang="en-US" dirty="0"/>
          </a:p>
          <a:p>
            <a:r>
              <a:rPr lang="en-US" dirty="0"/>
              <a:t>For renumbering tables you can use Copy as in the example above. It is the fastest approach</a:t>
            </a:r>
          </a:p>
          <a:p>
            <a:endParaRPr lang="en-US" dirty="0"/>
          </a:p>
          <a:p>
            <a:r>
              <a:rPr lang="en-US" dirty="0"/>
              <a:t>For renumbering fields you need to use Copy and iterate over Buffer table records and set the values back.</a:t>
            </a:r>
          </a:p>
          <a:p>
            <a:endParaRPr lang="en-US" b="1" dirty="0"/>
          </a:p>
          <a:p>
            <a:r>
              <a:rPr lang="en-US" b="1" dirty="0"/>
              <a:t>If Renaming and Renumbering is difficult, we are looking into implementing feature to make it easier in 15 (in AL), the goal is to make it as automatic as possible</a:t>
            </a:r>
          </a:p>
        </p:txBody>
      </p:sp>
    </p:spTree>
    <p:extLst>
      <p:ext uri="{BB962C8B-B14F-4D97-AF65-F5344CB8AC3E}">
        <p14:creationId xmlns:p14="http://schemas.microsoft.com/office/powerpoint/2010/main" val="230560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60037-523A-4FEB-9D93-FFA5B11BA348}"/>
              </a:ext>
            </a:extLst>
          </p:cNvPr>
          <p:cNvSpPr>
            <a:spLocks noGrp="1"/>
          </p:cNvSpPr>
          <p:nvPr>
            <p:ph type="title"/>
          </p:nvPr>
        </p:nvSpPr>
        <p:spPr>
          <a:xfrm>
            <a:off x="779469" y="820014"/>
            <a:ext cx="5418923" cy="1351600"/>
          </a:xfrm>
        </p:spPr>
        <p:txBody>
          <a:bodyPr>
            <a:normAutofit/>
          </a:bodyPr>
          <a:lstStyle/>
          <a:p>
            <a:r>
              <a:rPr lang="en-US" dirty="0"/>
              <a:t>Alternative way to ask questions	</a:t>
            </a:r>
          </a:p>
        </p:txBody>
      </p:sp>
      <p:sp>
        <p:nvSpPr>
          <p:cNvPr id="5" name="Content Placeholder 4">
            <a:extLst>
              <a:ext uri="{FF2B5EF4-FFF2-40B4-BE49-F238E27FC236}">
                <a16:creationId xmlns:a16="http://schemas.microsoft.com/office/drawing/2014/main" id="{9719490D-DA4C-4B17-980B-206D5BEF66E7}"/>
              </a:ext>
            </a:extLst>
          </p:cNvPr>
          <p:cNvSpPr>
            <a:spLocks noGrp="1"/>
          </p:cNvSpPr>
          <p:nvPr>
            <p:ph idx="1"/>
          </p:nvPr>
        </p:nvSpPr>
        <p:spPr>
          <a:xfrm>
            <a:off x="779468" y="2324692"/>
            <a:ext cx="5418930" cy="3442229"/>
          </a:xfrm>
        </p:spPr>
        <p:txBody>
          <a:bodyPr anchor="t">
            <a:normAutofit/>
          </a:bodyPr>
          <a:lstStyle/>
          <a:p>
            <a:r>
              <a:rPr lang="en-US" sz="1529" dirty="0"/>
              <a:t>A Twitter hashtag for the AL community</a:t>
            </a:r>
          </a:p>
          <a:p>
            <a:endParaRPr lang="en-US" sz="1529" dirty="0"/>
          </a:p>
          <a:p>
            <a:r>
              <a:rPr lang="en-US" sz="1529" dirty="0"/>
              <a:t>Follow </a:t>
            </a:r>
            <a:r>
              <a:rPr lang="en-US" sz="1529" b="1" dirty="0"/>
              <a:t>#</a:t>
            </a:r>
            <a:r>
              <a:rPr lang="en-US" sz="1529" b="1" dirty="0" err="1"/>
              <a:t>bcalhelp</a:t>
            </a:r>
            <a:r>
              <a:rPr lang="en-US" sz="1529" dirty="0"/>
              <a:t> on Twitter to learn about other people’s issues (and help out if you can)</a:t>
            </a:r>
          </a:p>
          <a:p>
            <a:endParaRPr lang="en-US" sz="1529" dirty="0"/>
          </a:p>
          <a:p>
            <a:r>
              <a:rPr lang="en-US" sz="1529" dirty="0"/>
              <a:t>Include </a:t>
            </a:r>
            <a:r>
              <a:rPr lang="en-US" sz="1529" b="1" dirty="0"/>
              <a:t>#</a:t>
            </a:r>
            <a:r>
              <a:rPr lang="en-US" sz="1529" b="1" dirty="0" err="1"/>
              <a:t>bcalhelp</a:t>
            </a:r>
            <a:r>
              <a:rPr lang="en-US" sz="1529" dirty="0"/>
              <a:t> in a tweet with a question. Maybe someone out there knows the answer</a:t>
            </a:r>
          </a:p>
          <a:p>
            <a:endParaRPr lang="en-US" sz="1529" dirty="0"/>
          </a:p>
          <a:p>
            <a:r>
              <a:rPr lang="en-US" sz="1529" dirty="0"/>
              <a:t>This is not controlled by Microsoft.</a:t>
            </a:r>
          </a:p>
        </p:txBody>
      </p:sp>
      <p:pic>
        <p:nvPicPr>
          <p:cNvPr id="7" name="Picture 6" descr="A picture containing ray, ax, pinwheel&#10;&#10;Description automatically generated">
            <a:extLst>
              <a:ext uri="{FF2B5EF4-FFF2-40B4-BE49-F238E27FC236}">
                <a16:creationId xmlns:a16="http://schemas.microsoft.com/office/drawing/2014/main" id="{D6DCCDFE-BF9A-4CE7-8483-4AEE97BF92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85227" y="909"/>
            <a:ext cx="5548747" cy="5766013"/>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658287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D81B72-E5C8-4B03-AEF5-1A7A44652048}"/>
              </a:ext>
            </a:extLst>
          </p:cNvPr>
          <p:cNvPicPr>
            <a:picLocks noChangeAspect="1"/>
          </p:cNvPicPr>
          <p:nvPr/>
        </p:nvPicPr>
        <p:blipFill>
          <a:blip r:embed="rId2"/>
          <a:stretch>
            <a:fillRect/>
          </a:stretch>
        </p:blipFill>
        <p:spPr>
          <a:xfrm>
            <a:off x="8300767" y="4240591"/>
            <a:ext cx="4135708" cy="6994525"/>
          </a:xfrm>
          <a:prstGeom prst="rect">
            <a:avLst/>
          </a:prstGeom>
        </p:spPr>
      </p:pic>
      <p:sp>
        <p:nvSpPr>
          <p:cNvPr id="2" name="Title 1">
            <a:extLst>
              <a:ext uri="{FF2B5EF4-FFF2-40B4-BE49-F238E27FC236}">
                <a16:creationId xmlns:a16="http://schemas.microsoft.com/office/drawing/2014/main" id="{FF2723C7-F516-41CD-BD67-D4940F4AEBD7}"/>
              </a:ext>
            </a:extLst>
          </p:cNvPr>
          <p:cNvSpPr>
            <a:spLocks noGrp="1"/>
          </p:cNvSpPr>
          <p:nvPr>
            <p:ph type="title"/>
          </p:nvPr>
        </p:nvSpPr>
        <p:spPr>
          <a:xfrm>
            <a:off x="687775" y="275000"/>
            <a:ext cx="11533187" cy="410369"/>
          </a:xfrm>
        </p:spPr>
        <p:txBody>
          <a:bodyPr/>
          <a:lstStyle/>
          <a:p>
            <a:r>
              <a:rPr lang="en-US" dirty="0"/>
              <a:t>App Store + Per tenant extensions – Number range and names </a:t>
            </a:r>
          </a:p>
        </p:txBody>
      </p:sp>
      <p:pic>
        <p:nvPicPr>
          <p:cNvPr id="6" name="Picture 5">
            <a:extLst>
              <a:ext uri="{FF2B5EF4-FFF2-40B4-BE49-F238E27FC236}">
                <a16:creationId xmlns:a16="http://schemas.microsoft.com/office/drawing/2014/main" id="{168A0F04-90A0-4BA9-AD27-8A0B53988BFA}"/>
              </a:ext>
            </a:extLst>
          </p:cNvPr>
          <p:cNvPicPr>
            <a:picLocks noChangeAspect="1"/>
          </p:cNvPicPr>
          <p:nvPr/>
        </p:nvPicPr>
        <p:blipFill>
          <a:blip r:embed="rId3"/>
          <a:stretch>
            <a:fillRect/>
          </a:stretch>
        </p:blipFill>
        <p:spPr>
          <a:xfrm>
            <a:off x="687775" y="4240592"/>
            <a:ext cx="5855077" cy="1702540"/>
          </a:xfrm>
          <a:prstGeom prst="rect">
            <a:avLst/>
          </a:prstGeom>
        </p:spPr>
      </p:pic>
      <p:pic>
        <p:nvPicPr>
          <p:cNvPr id="7" name="Picture 6">
            <a:extLst>
              <a:ext uri="{FF2B5EF4-FFF2-40B4-BE49-F238E27FC236}">
                <a16:creationId xmlns:a16="http://schemas.microsoft.com/office/drawing/2014/main" id="{24C20560-ADD0-4220-8BAA-DB307BD1D1B5}"/>
              </a:ext>
            </a:extLst>
          </p:cNvPr>
          <p:cNvPicPr>
            <a:picLocks noChangeAspect="1"/>
          </p:cNvPicPr>
          <p:nvPr/>
        </p:nvPicPr>
        <p:blipFill>
          <a:blip r:embed="rId4"/>
          <a:stretch>
            <a:fillRect/>
          </a:stretch>
        </p:blipFill>
        <p:spPr>
          <a:xfrm>
            <a:off x="687775" y="1550937"/>
            <a:ext cx="5895905" cy="2405989"/>
          </a:xfrm>
          <a:prstGeom prst="rect">
            <a:avLst/>
          </a:prstGeom>
        </p:spPr>
      </p:pic>
      <p:sp>
        <p:nvSpPr>
          <p:cNvPr id="9" name="Rectangle 8">
            <a:extLst>
              <a:ext uri="{FF2B5EF4-FFF2-40B4-BE49-F238E27FC236}">
                <a16:creationId xmlns:a16="http://schemas.microsoft.com/office/drawing/2014/main" id="{720BCDCC-42BC-4317-B049-34C3D417EA67}"/>
              </a:ext>
            </a:extLst>
          </p:cNvPr>
          <p:cNvSpPr/>
          <p:nvPr/>
        </p:nvSpPr>
        <p:spPr bwMode="auto">
          <a:xfrm>
            <a:off x="1129085" y="4240593"/>
            <a:ext cx="723569" cy="27574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BAE811F-CBE9-4578-869C-ED654B9C2700}"/>
              </a:ext>
            </a:extLst>
          </p:cNvPr>
          <p:cNvSpPr/>
          <p:nvPr/>
        </p:nvSpPr>
        <p:spPr bwMode="auto">
          <a:xfrm>
            <a:off x="1877833" y="4240591"/>
            <a:ext cx="324678" cy="2757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90C8A84-20CA-437A-B688-E6C12D306402}"/>
              </a:ext>
            </a:extLst>
          </p:cNvPr>
          <p:cNvSpPr/>
          <p:nvPr/>
        </p:nvSpPr>
        <p:spPr bwMode="auto">
          <a:xfrm rot="1201752">
            <a:off x="6024238" y="454717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65BB0D1-6C57-48B6-BF71-C1AA66F2BC8F}"/>
              </a:ext>
            </a:extLst>
          </p:cNvPr>
          <p:cNvCxnSpPr>
            <a:cxnSpLocks/>
          </p:cNvCxnSpPr>
          <p:nvPr/>
        </p:nvCxnSpPr>
        <p:spPr>
          <a:xfrm>
            <a:off x="3474720" y="3749845"/>
            <a:ext cx="0" cy="383976"/>
          </a:xfrm>
          <a:prstGeom prst="straightConnector1">
            <a:avLst/>
          </a:prstGeom>
          <a:ln w="38100">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CF2AC1-5C8A-421B-9BA6-E1A7D54CDDBA}"/>
              </a:ext>
            </a:extLst>
          </p:cNvPr>
          <p:cNvSpPr txBox="1"/>
          <p:nvPr/>
        </p:nvSpPr>
        <p:spPr>
          <a:xfrm>
            <a:off x="7140696" y="1732477"/>
            <a:ext cx="4917665"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PTE – are in 50000 range</a:t>
            </a:r>
          </a:p>
          <a:p>
            <a:pPr>
              <a:lnSpc>
                <a:spcPct val="90000"/>
              </a:lnSpc>
              <a:spcAft>
                <a:spcPts val="600"/>
              </a:spcAft>
            </a:pPr>
            <a:r>
              <a:rPr lang="en-US" sz="1400" dirty="0">
                <a:gradFill>
                  <a:gsLst>
                    <a:gs pos="2917">
                      <a:schemeClr val="tx1"/>
                    </a:gs>
                    <a:gs pos="30000">
                      <a:schemeClr val="tx1"/>
                    </a:gs>
                  </a:gsLst>
                  <a:lin ang="5400000" scaled="0"/>
                </a:gradFill>
              </a:rPr>
              <a:t>App source – follow app source process to get a 3-letter prefix or a suffix and a range</a:t>
            </a:r>
          </a:p>
          <a:p>
            <a:pPr>
              <a:lnSpc>
                <a:spcPct val="90000"/>
              </a:lnSpc>
              <a:spcAft>
                <a:spcPts val="600"/>
              </a:spcAft>
            </a:pPr>
            <a:r>
              <a:rPr lang="en-US" sz="1400" dirty="0">
                <a:gradFill>
                  <a:gsLst>
                    <a:gs pos="2917">
                      <a:schemeClr val="tx1"/>
                    </a:gs>
                    <a:gs pos="30000">
                      <a:schemeClr val="tx1"/>
                    </a:gs>
                  </a:gsLst>
                  <a:lin ang="5400000" scaled="0"/>
                </a:gradFill>
              </a:rPr>
              <a:t>If you complete renaming and renumbering in C/AL, we will move full tables automatically to extensions if the ID and the Name Matches. </a:t>
            </a:r>
          </a:p>
        </p:txBody>
      </p:sp>
    </p:spTree>
    <p:extLst>
      <p:ext uri="{BB962C8B-B14F-4D97-AF65-F5344CB8AC3E}">
        <p14:creationId xmlns:p14="http://schemas.microsoft.com/office/powerpoint/2010/main" val="2422237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duotone>
              <a:schemeClr val="bg2">
                <a:shade val="45000"/>
                <a:satMod val="135000"/>
              </a:schemeClr>
              <a:prstClr val="white"/>
            </a:duotone>
          </a:blip>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2.</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3.</a:t>
            </a:r>
          </a:p>
          <a:p>
            <a:pPr algn="ctr">
              <a:lnSpc>
                <a:spcPct val="90000"/>
              </a:lnSpc>
              <a:spcAft>
                <a:spcPts val="600"/>
              </a:spcAft>
            </a:pPr>
            <a:r>
              <a:rPr lang="en-US" sz="2000" dirty="0">
                <a:solidFill>
                  <a:schemeClr val="bg1">
                    <a:lumMod val="75000"/>
                  </a:schemeClr>
                </a:soli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pic>
        <p:nvPicPr>
          <p:cNvPr id="4" name="Graphic 3" descr="Sailboat">
            <a:extLst>
              <a:ext uri="{FF2B5EF4-FFF2-40B4-BE49-F238E27FC236}">
                <a16:creationId xmlns:a16="http://schemas.microsoft.com/office/drawing/2014/main" id="{E961619E-6895-4F35-A200-822B72189D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32881" y="4987327"/>
            <a:ext cx="753437" cy="753437"/>
          </a:xfrm>
          <a:prstGeom prst="rect">
            <a:avLst/>
          </a:prstGeom>
        </p:spPr>
      </p:pic>
      <p:sp>
        <p:nvSpPr>
          <p:cNvPr id="5" name="TextBox 4">
            <a:extLst>
              <a:ext uri="{FF2B5EF4-FFF2-40B4-BE49-F238E27FC236}">
                <a16:creationId xmlns:a16="http://schemas.microsoft.com/office/drawing/2014/main" id="{80123F78-B501-4EC7-A10A-0FFA0B7C3973}"/>
              </a:ext>
            </a:extLst>
          </p:cNvPr>
          <p:cNvSpPr txBox="1"/>
          <p:nvPr/>
        </p:nvSpPr>
        <p:spPr>
          <a:xfrm>
            <a:off x="3160159" y="4627095"/>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
        <p:nvSpPr>
          <p:cNvPr id="32" name="TextBox 31">
            <a:extLst>
              <a:ext uri="{FF2B5EF4-FFF2-40B4-BE49-F238E27FC236}">
                <a16:creationId xmlns:a16="http://schemas.microsoft.com/office/drawing/2014/main" id="{54806A04-740B-4760-8D1B-FA6FE3EED99B}"/>
              </a:ext>
            </a:extLst>
          </p:cNvPr>
          <p:cNvSpPr txBox="1"/>
          <p:nvPr/>
        </p:nvSpPr>
        <p:spPr>
          <a:xfrm>
            <a:off x="6968752" y="4564709"/>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No landing place</a:t>
            </a:r>
          </a:p>
        </p:txBody>
      </p:sp>
    </p:spTree>
    <p:extLst>
      <p:ext uri="{BB962C8B-B14F-4D97-AF65-F5344CB8AC3E}">
        <p14:creationId xmlns:p14="http://schemas.microsoft.com/office/powerpoint/2010/main" val="2285512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1.12586E-6 1.23922E-6 L 0.20577 0.00159 " pathEditMode="relative" rAng="0" ptsTypes="AA">
                                      <p:cBhvr>
                                        <p:cTn id="21" dur="3000" fill="hold"/>
                                        <p:tgtEl>
                                          <p:spTgt spid="4"/>
                                        </p:tgtEl>
                                        <p:attrNameLst>
                                          <p:attrName>ppt_x</p:attrName>
                                          <p:attrName>ppt_y</p:attrName>
                                        </p:attrNameLst>
                                      </p:cBhvr>
                                      <p:rCtr x="10288" y="68"/>
                                    </p:animMotion>
                                  </p:childTnLst>
                                </p:cTn>
                              </p:par>
                              <p:par>
                                <p:cTn id="22" presetID="63" presetClass="path" presetSubtype="0" accel="50000" decel="50000" fill="hold" grpId="0" nodeType="withEffect">
                                  <p:stCondLst>
                                    <p:cond delay="0"/>
                                  </p:stCondLst>
                                  <p:childTnLst>
                                    <p:animMotion origin="layout" path="M 3.38014E-6 -1.20291E-6 L 0.19926 -1.20291E-6 " pathEditMode="relative" rAng="0" ptsTypes="AA">
                                      <p:cBhvr>
                                        <p:cTn id="23" dur="3000" fill="hold"/>
                                        <p:tgtEl>
                                          <p:spTgt spid="5"/>
                                        </p:tgtEl>
                                        <p:attrNameLst>
                                          <p:attrName>ppt_x</p:attrName>
                                          <p:attrName>ppt_y</p:attrName>
                                        </p:attrNameLst>
                                      </p:cBhvr>
                                      <p:rCtr x="99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411A69B-BD04-4CB4-B81C-EB6E98562610}"/>
              </a:ext>
            </a:extLst>
          </p:cNvPr>
          <p:cNvPicPr>
            <a:picLocks noChangeAspect="1"/>
          </p:cNvPicPr>
          <p:nvPr/>
        </p:nvPicPr>
        <p:blipFill>
          <a:blip r:embed="rId2"/>
          <a:stretch>
            <a:fillRect/>
          </a:stretch>
        </p:blipFill>
        <p:spPr>
          <a:xfrm>
            <a:off x="2741425" y="40919"/>
            <a:ext cx="7528842" cy="7253277"/>
          </a:xfrm>
          <a:prstGeom prst="rect">
            <a:avLst/>
          </a:prstGeom>
        </p:spPr>
      </p:pic>
      <p:sp>
        <p:nvSpPr>
          <p:cNvPr id="2" name="Title 1">
            <a:extLst>
              <a:ext uri="{FF2B5EF4-FFF2-40B4-BE49-F238E27FC236}">
                <a16:creationId xmlns:a16="http://schemas.microsoft.com/office/drawing/2014/main" id="{6173DA42-A4C3-4389-B470-DAB0806F5A01}"/>
              </a:ext>
            </a:extLst>
          </p:cNvPr>
          <p:cNvSpPr>
            <a:spLocks noGrp="1"/>
          </p:cNvSpPr>
          <p:nvPr>
            <p:ph type="title"/>
          </p:nvPr>
        </p:nvSpPr>
        <p:spPr>
          <a:xfrm>
            <a:off x="465138" y="632779"/>
            <a:ext cx="11533187" cy="410369"/>
          </a:xfrm>
        </p:spPr>
        <p:txBody>
          <a:bodyPr/>
          <a:lstStyle/>
          <a:p>
            <a:r>
              <a:rPr lang="en-US" dirty="0"/>
              <a:t>15.x Target architectures</a:t>
            </a:r>
          </a:p>
        </p:txBody>
      </p:sp>
      <p:pic>
        <p:nvPicPr>
          <p:cNvPr id="15" name="Picture 14">
            <a:extLst>
              <a:ext uri="{FF2B5EF4-FFF2-40B4-BE49-F238E27FC236}">
                <a16:creationId xmlns:a16="http://schemas.microsoft.com/office/drawing/2014/main" id="{3186054E-5064-4446-B7DE-20D7123BB739}"/>
              </a:ext>
            </a:extLst>
          </p:cNvPr>
          <p:cNvPicPr>
            <a:picLocks noChangeAspect="1"/>
          </p:cNvPicPr>
          <p:nvPr/>
        </p:nvPicPr>
        <p:blipFill>
          <a:blip r:embed="rId3"/>
          <a:stretch>
            <a:fillRect/>
          </a:stretch>
        </p:blipFill>
        <p:spPr>
          <a:xfrm>
            <a:off x="5096482" y="5530929"/>
            <a:ext cx="2458369" cy="1285537"/>
          </a:xfrm>
          <a:prstGeom prst="rect">
            <a:avLst/>
          </a:prstGeom>
        </p:spPr>
      </p:pic>
      <p:pic>
        <p:nvPicPr>
          <p:cNvPr id="20" name="Picture 19">
            <a:extLst>
              <a:ext uri="{FF2B5EF4-FFF2-40B4-BE49-F238E27FC236}">
                <a16:creationId xmlns:a16="http://schemas.microsoft.com/office/drawing/2014/main" id="{2419D8A2-414C-46DE-A1DB-AA5097779CF8}"/>
              </a:ext>
            </a:extLst>
          </p:cNvPr>
          <p:cNvPicPr>
            <a:picLocks noChangeAspect="1"/>
          </p:cNvPicPr>
          <p:nvPr/>
        </p:nvPicPr>
        <p:blipFill>
          <a:blip r:embed="rId4"/>
          <a:stretch>
            <a:fillRect/>
          </a:stretch>
        </p:blipFill>
        <p:spPr>
          <a:xfrm>
            <a:off x="4844735" y="3505213"/>
            <a:ext cx="2759929" cy="1659059"/>
          </a:xfrm>
          <a:prstGeom prst="rect">
            <a:avLst/>
          </a:prstGeom>
        </p:spPr>
      </p:pic>
      <p:pic>
        <p:nvPicPr>
          <p:cNvPr id="27" name="Picture 26">
            <a:extLst>
              <a:ext uri="{FF2B5EF4-FFF2-40B4-BE49-F238E27FC236}">
                <a16:creationId xmlns:a16="http://schemas.microsoft.com/office/drawing/2014/main" id="{E11E1B5D-00BD-453E-8B95-4D95DEEABD56}"/>
              </a:ext>
            </a:extLst>
          </p:cNvPr>
          <p:cNvPicPr>
            <a:picLocks noChangeAspect="1"/>
          </p:cNvPicPr>
          <p:nvPr/>
        </p:nvPicPr>
        <p:blipFill>
          <a:blip r:embed="rId5"/>
          <a:stretch>
            <a:fillRect/>
          </a:stretch>
        </p:blipFill>
        <p:spPr>
          <a:xfrm>
            <a:off x="4838271" y="1447749"/>
            <a:ext cx="2766393" cy="1659059"/>
          </a:xfrm>
          <a:prstGeom prst="rect">
            <a:avLst/>
          </a:prstGeom>
        </p:spPr>
      </p:pic>
      <p:sp>
        <p:nvSpPr>
          <p:cNvPr id="28" name="Freeform: Shape 27">
            <a:extLst>
              <a:ext uri="{FF2B5EF4-FFF2-40B4-BE49-F238E27FC236}">
                <a16:creationId xmlns:a16="http://schemas.microsoft.com/office/drawing/2014/main" id="{C42D5EEB-82AC-4CAC-84A9-F248B4A985E4}"/>
              </a:ext>
            </a:extLst>
          </p:cNvPr>
          <p:cNvSpPr/>
          <p:nvPr/>
        </p:nvSpPr>
        <p:spPr bwMode="auto">
          <a:xfrm rot="1201752">
            <a:off x="-814843" y="5181557"/>
            <a:ext cx="5706526" cy="733557"/>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C120E0D1-AE71-4370-849C-EC56105124FD}"/>
              </a:ext>
            </a:extLst>
          </p:cNvPr>
          <p:cNvSpPr/>
          <p:nvPr/>
        </p:nvSpPr>
        <p:spPr bwMode="auto">
          <a:xfrm rot="1201752">
            <a:off x="-476542" y="3318783"/>
            <a:ext cx="5108242" cy="2146065"/>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C2ED38DE-4E55-4185-AC7E-25BA23D601AA}"/>
              </a:ext>
            </a:extLst>
          </p:cNvPr>
          <p:cNvSpPr/>
          <p:nvPr/>
        </p:nvSpPr>
        <p:spPr bwMode="auto">
          <a:xfrm rot="1201752">
            <a:off x="-209100" y="1299085"/>
            <a:ext cx="4551141" cy="373912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A5FE15D1-A011-4CAE-A121-0CC0A835EA6E}"/>
              </a:ext>
            </a:extLst>
          </p:cNvPr>
          <p:cNvSpPr txBox="1"/>
          <p:nvPr/>
        </p:nvSpPr>
        <p:spPr>
          <a:xfrm>
            <a:off x="670864" y="4526631"/>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Not Recommended</a:t>
            </a:r>
          </a:p>
        </p:txBody>
      </p:sp>
      <p:sp>
        <p:nvSpPr>
          <p:cNvPr id="34" name="TextBox 33">
            <a:extLst>
              <a:ext uri="{FF2B5EF4-FFF2-40B4-BE49-F238E27FC236}">
                <a16:creationId xmlns:a16="http://schemas.microsoft.com/office/drawing/2014/main" id="{B2B190A6-90DB-4920-87D1-8787ADD05747}"/>
              </a:ext>
            </a:extLst>
          </p:cNvPr>
          <p:cNvSpPr txBox="1"/>
          <p:nvPr/>
        </p:nvSpPr>
        <p:spPr>
          <a:xfrm>
            <a:off x="514314" y="3207037"/>
            <a:ext cx="245837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OK</a:t>
            </a:r>
          </a:p>
        </p:txBody>
      </p:sp>
      <p:sp>
        <p:nvSpPr>
          <p:cNvPr id="35" name="TextBox 34">
            <a:extLst>
              <a:ext uri="{FF2B5EF4-FFF2-40B4-BE49-F238E27FC236}">
                <a16:creationId xmlns:a16="http://schemas.microsoft.com/office/drawing/2014/main" id="{03B005B8-0EBE-48C3-8675-99898ED9796D}"/>
              </a:ext>
            </a:extLst>
          </p:cNvPr>
          <p:cNvSpPr txBox="1"/>
          <p:nvPr/>
        </p:nvSpPr>
        <p:spPr>
          <a:xfrm>
            <a:off x="7685528" y="1682465"/>
            <a:ext cx="2458370" cy="1126462"/>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3. Extract customizations to extensions</a:t>
            </a:r>
          </a:p>
        </p:txBody>
      </p:sp>
      <p:sp>
        <p:nvSpPr>
          <p:cNvPr id="37" name="TextBox 36">
            <a:extLst>
              <a:ext uri="{FF2B5EF4-FFF2-40B4-BE49-F238E27FC236}">
                <a16:creationId xmlns:a16="http://schemas.microsoft.com/office/drawing/2014/main" id="{36203649-4010-48E2-B5D1-0E4096F4DF18}"/>
              </a:ext>
            </a:extLst>
          </p:cNvPr>
          <p:cNvSpPr txBox="1"/>
          <p:nvPr/>
        </p:nvSpPr>
        <p:spPr>
          <a:xfrm>
            <a:off x="514314" y="1580176"/>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Highly Recommended</a:t>
            </a:r>
          </a:p>
        </p:txBody>
      </p:sp>
      <p:sp>
        <p:nvSpPr>
          <p:cNvPr id="38" name="TextBox 37">
            <a:extLst>
              <a:ext uri="{FF2B5EF4-FFF2-40B4-BE49-F238E27FC236}">
                <a16:creationId xmlns:a16="http://schemas.microsoft.com/office/drawing/2014/main" id="{07E872A9-F688-423E-8196-EF6A3C0C1799}"/>
              </a:ext>
            </a:extLst>
          </p:cNvPr>
          <p:cNvSpPr txBox="1"/>
          <p:nvPr/>
        </p:nvSpPr>
        <p:spPr>
          <a:xfrm>
            <a:off x="7685528" y="3886972"/>
            <a:ext cx="2458370" cy="1203406"/>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2. Refactor to base app</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sp>
        <p:nvSpPr>
          <p:cNvPr id="40" name="TextBox 39">
            <a:extLst>
              <a:ext uri="{FF2B5EF4-FFF2-40B4-BE49-F238E27FC236}">
                <a16:creationId xmlns:a16="http://schemas.microsoft.com/office/drawing/2014/main" id="{DC919507-6B5C-4A0D-9F9C-A192DEE67F06}"/>
              </a:ext>
            </a:extLst>
          </p:cNvPr>
          <p:cNvSpPr txBox="1"/>
          <p:nvPr/>
        </p:nvSpPr>
        <p:spPr>
          <a:xfrm>
            <a:off x="7397431" y="5584112"/>
            <a:ext cx="2872836" cy="128035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1. Convert to AL</a:t>
            </a:r>
          </a:p>
          <a:p>
            <a:pPr algn="ctr">
              <a:lnSpc>
                <a:spcPct val="90000"/>
              </a:lnSpc>
              <a:spcAft>
                <a:spcPts val="600"/>
              </a:spcAft>
            </a:pPr>
            <a:r>
              <a:rPr lang="en-US" sz="2000" dirty="0">
                <a:gradFill>
                  <a:gsLst>
                    <a:gs pos="2917">
                      <a:schemeClr val="tx1"/>
                    </a:gs>
                    <a:gs pos="30000">
                      <a:schemeClr val="tx1"/>
                    </a:gs>
                  </a:gsLst>
                  <a:lin ang="5400000" scaled="0"/>
                </a:gradFill>
              </a:rPr>
              <a:t>(technical upgrade)</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pic>
        <p:nvPicPr>
          <p:cNvPr id="4" name="Graphic 3" descr="Children">
            <a:extLst>
              <a:ext uri="{FF2B5EF4-FFF2-40B4-BE49-F238E27FC236}">
                <a16:creationId xmlns:a16="http://schemas.microsoft.com/office/drawing/2014/main" id="{37B9AE77-B5AF-4D43-9990-286FD23384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8145" y="6134609"/>
            <a:ext cx="914400" cy="914400"/>
          </a:xfrm>
          <a:prstGeom prst="rect">
            <a:avLst/>
          </a:prstGeom>
        </p:spPr>
      </p:pic>
      <p:sp>
        <p:nvSpPr>
          <p:cNvPr id="21" name="TextBox 20">
            <a:extLst>
              <a:ext uri="{FF2B5EF4-FFF2-40B4-BE49-F238E27FC236}">
                <a16:creationId xmlns:a16="http://schemas.microsoft.com/office/drawing/2014/main" id="{3B2CDFCE-38F7-4E17-B13A-84CC19F16DC2}"/>
              </a:ext>
            </a:extLst>
          </p:cNvPr>
          <p:cNvSpPr txBox="1"/>
          <p:nvPr/>
        </p:nvSpPr>
        <p:spPr>
          <a:xfrm>
            <a:off x="2032187" y="5889422"/>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Tree>
    <p:extLst>
      <p:ext uri="{BB962C8B-B14F-4D97-AF65-F5344CB8AC3E}">
        <p14:creationId xmlns:p14="http://schemas.microsoft.com/office/powerpoint/2010/main" val="880887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33" grpId="0"/>
      <p:bldP spid="34" grpId="0"/>
      <p:bldP spid="35" grpId="0"/>
      <p:bldP spid="37" grpId="0"/>
      <p:bldP spid="38" grpId="0"/>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F76F-045D-4128-812A-4FF3302B0200}"/>
              </a:ext>
            </a:extLst>
          </p:cNvPr>
          <p:cNvSpPr>
            <a:spLocks noGrp="1"/>
          </p:cNvSpPr>
          <p:nvPr>
            <p:ph type="title"/>
          </p:nvPr>
        </p:nvSpPr>
        <p:spPr/>
        <p:txBody>
          <a:bodyPr/>
          <a:lstStyle/>
          <a:p>
            <a:r>
              <a:rPr lang="en-US" dirty="0"/>
              <a:t>Upgrade 15 considerations</a:t>
            </a:r>
          </a:p>
        </p:txBody>
      </p:sp>
      <p:sp>
        <p:nvSpPr>
          <p:cNvPr id="3" name="Text Placeholder 2">
            <a:extLst>
              <a:ext uri="{FF2B5EF4-FFF2-40B4-BE49-F238E27FC236}">
                <a16:creationId xmlns:a16="http://schemas.microsoft.com/office/drawing/2014/main" id="{7FD0D525-40FF-47E5-AED9-7BE98ACF9BC2}"/>
              </a:ext>
            </a:extLst>
          </p:cNvPr>
          <p:cNvSpPr>
            <a:spLocks noGrp="1"/>
          </p:cNvSpPr>
          <p:nvPr>
            <p:ph type="body" sz="quarter" idx="10"/>
          </p:nvPr>
        </p:nvSpPr>
        <p:spPr>
          <a:xfrm>
            <a:off x="465138" y="1961079"/>
            <a:ext cx="11533187" cy="2769989"/>
          </a:xfrm>
        </p:spPr>
        <p:txBody>
          <a:bodyPr/>
          <a:lstStyle/>
          <a:p>
            <a:r>
              <a:rPr lang="en-US" dirty="0">
                <a:latin typeface="+mn-lt"/>
              </a:rPr>
              <a:t>Before upgrading minimize the number of customized base app objects on 14</a:t>
            </a:r>
          </a:p>
          <a:p>
            <a:endParaRPr lang="en-US" dirty="0">
              <a:latin typeface="+mn-lt"/>
            </a:endParaRPr>
          </a:p>
          <a:p>
            <a:r>
              <a:rPr lang="en-US" dirty="0">
                <a:latin typeface="+mn-lt"/>
              </a:rPr>
              <a:t>Adopt system app</a:t>
            </a:r>
          </a:p>
          <a:p>
            <a:endParaRPr lang="en-US" dirty="0">
              <a:latin typeface="+mn-lt"/>
            </a:endParaRPr>
          </a:p>
          <a:p>
            <a:r>
              <a:rPr lang="en-US" dirty="0">
                <a:latin typeface="+mn-lt"/>
              </a:rPr>
              <a:t>Refactor as much as possible, do not have any breaking SQL changes</a:t>
            </a:r>
          </a:p>
          <a:p>
            <a:endParaRPr lang="en-US" dirty="0">
              <a:latin typeface="+mn-lt"/>
            </a:endParaRPr>
          </a:p>
          <a:p>
            <a:r>
              <a:rPr lang="en-US" dirty="0">
                <a:latin typeface="+mn-lt"/>
              </a:rPr>
              <a:t>After upgrade there is no tooling right now to help with moving or removing SQL tables. </a:t>
            </a:r>
          </a:p>
          <a:p>
            <a:r>
              <a:rPr lang="en-US" dirty="0">
                <a:latin typeface="+mn-lt"/>
              </a:rPr>
              <a:t>We have to use obsolete fields.</a:t>
            </a:r>
          </a:p>
          <a:p>
            <a:endParaRPr lang="en-US" dirty="0">
              <a:latin typeface="+mn-lt"/>
            </a:endParaRPr>
          </a:p>
        </p:txBody>
      </p:sp>
    </p:spTree>
    <p:extLst>
      <p:ext uri="{BB962C8B-B14F-4D97-AF65-F5344CB8AC3E}">
        <p14:creationId xmlns:p14="http://schemas.microsoft.com/office/powerpoint/2010/main" val="3010528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D366306-22C7-4F00-99CB-44E4028A11CD}"/>
              </a:ext>
            </a:extLst>
          </p:cNvPr>
          <p:cNvGrpSpPr/>
          <p:nvPr/>
        </p:nvGrpSpPr>
        <p:grpSpPr>
          <a:xfrm>
            <a:off x="4426908" y="1398357"/>
            <a:ext cx="3788309" cy="3303418"/>
            <a:chOff x="4191488" y="1923409"/>
            <a:chExt cx="3714366" cy="3238939"/>
          </a:xfrm>
        </p:grpSpPr>
        <p:sp>
          <p:nvSpPr>
            <p:cNvPr id="5" name="Rectangle 4">
              <a:extLst>
                <a:ext uri="{FF2B5EF4-FFF2-40B4-BE49-F238E27FC236}">
                  <a16:creationId xmlns:a16="http://schemas.microsoft.com/office/drawing/2014/main" id="{68FF2571-1992-495E-A19E-B928FE53E00A}"/>
                </a:ext>
              </a:extLst>
            </p:cNvPr>
            <p:cNvSpPr/>
            <p:nvPr/>
          </p:nvSpPr>
          <p:spPr bwMode="auto">
            <a:xfrm>
              <a:off x="4191488" y="1923409"/>
              <a:ext cx="3711535" cy="196241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99201741-C4B4-47B6-B065-614B0954ADA3}"/>
                </a:ext>
              </a:extLst>
            </p:cNvPr>
            <p:cNvGrpSpPr/>
            <p:nvPr/>
          </p:nvGrpSpPr>
          <p:grpSpPr>
            <a:xfrm>
              <a:off x="4193518" y="3983334"/>
              <a:ext cx="3712336" cy="1179014"/>
              <a:chOff x="4193518" y="3983334"/>
              <a:chExt cx="3712336" cy="1179014"/>
            </a:xfrm>
          </p:grpSpPr>
          <p:sp>
            <p:nvSpPr>
              <p:cNvPr id="7" name="Rectangle 6">
                <a:extLst>
                  <a:ext uri="{FF2B5EF4-FFF2-40B4-BE49-F238E27FC236}">
                    <a16:creationId xmlns:a16="http://schemas.microsoft.com/office/drawing/2014/main" id="{6266A156-0656-4F17-A221-0F98933F7927}"/>
                  </a:ext>
                </a:extLst>
              </p:cNvPr>
              <p:cNvSpPr/>
              <p:nvPr/>
            </p:nvSpPr>
            <p:spPr bwMode="auto">
              <a:xfrm>
                <a:off x="4194319"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4314FC4-11BA-4127-8248-477291A762D1}"/>
                  </a:ext>
                </a:extLst>
              </p:cNvPr>
              <p:cNvSpPr/>
              <p:nvPr/>
            </p:nvSpPr>
            <p:spPr bwMode="auto">
              <a:xfrm>
                <a:off x="4828626"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F60C09B5-E2D7-4C32-8F04-4D6984F0FDA2}"/>
                  </a:ext>
                </a:extLst>
              </p:cNvPr>
              <p:cNvSpPr/>
              <p:nvPr/>
            </p:nvSpPr>
            <p:spPr bwMode="auto">
              <a:xfrm>
                <a:off x="4828626"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249446C-178A-4D07-8FCE-9CA9EAEA5925}"/>
                  </a:ext>
                </a:extLst>
              </p:cNvPr>
              <p:cNvSpPr/>
              <p:nvPr/>
            </p:nvSpPr>
            <p:spPr bwMode="auto">
              <a:xfrm>
                <a:off x="5462933"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0A6E0B9-238D-4767-AFF0-FC15AB83BF17}"/>
                  </a:ext>
                </a:extLst>
              </p:cNvPr>
              <p:cNvSpPr/>
              <p:nvPr/>
            </p:nvSpPr>
            <p:spPr bwMode="auto">
              <a:xfrm>
                <a:off x="5462933"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F9932F4-6314-4FE0-BB4D-665B3CCDEBC5}"/>
                  </a:ext>
                </a:extLst>
              </p:cNvPr>
              <p:cNvSpPr/>
              <p:nvPr/>
            </p:nvSpPr>
            <p:spPr bwMode="auto">
              <a:xfrm>
                <a:off x="6097240"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C65AA5A-A10D-4E57-83D2-19904B0BD442}"/>
                  </a:ext>
                </a:extLst>
              </p:cNvPr>
              <p:cNvSpPr/>
              <p:nvPr/>
            </p:nvSpPr>
            <p:spPr bwMode="auto">
              <a:xfrm>
                <a:off x="6097240"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81DC9A9-20CE-408C-A2E3-16ADAA5353D1}"/>
                  </a:ext>
                </a:extLst>
              </p:cNvPr>
              <p:cNvSpPr/>
              <p:nvPr/>
            </p:nvSpPr>
            <p:spPr bwMode="auto">
              <a:xfrm>
                <a:off x="6731547"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EFF6BF2-34C0-430C-A7A7-BCB16E59F381}"/>
                  </a:ext>
                </a:extLst>
              </p:cNvPr>
              <p:cNvSpPr/>
              <p:nvPr/>
            </p:nvSpPr>
            <p:spPr bwMode="auto">
              <a:xfrm>
                <a:off x="6731547"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6518D5B-DE6A-47E5-8825-D486315F289F}"/>
                  </a:ext>
                </a:extLst>
              </p:cNvPr>
              <p:cNvSpPr/>
              <p:nvPr/>
            </p:nvSpPr>
            <p:spPr bwMode="auto">
              <a:xfrm>
                <a:off x="7365854"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C4213D27-76BC-4337-BC0D-13C85EDFFF55}"/>
                  </a:ext>
                </a:extLst>
              </p:cNvPr>
              <p:cNvSpPr/>
              <p:nvPr/>
            </p:nvSpPr>
            <p:spPr bwMode="auto">
              <a:xfrm>
                <a:off x="7365854"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E5453490-354C-48DD-B6A3-F4773932FDCB}"/>
                  </a:ext>
                </a:extLst>
              </p:cNvPr>
              <p:cNvSpPr/>
              <p:nvPr/>
            </p:nvSpPr>
            <p:spPr bwMode="auto">
              <a:xfrm>
                <a:off x="4193518" y="3983334"/>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grpSp>
      </p:grpSp>
      <p:sp>
        <p:nvSpPr>
          <p:cNvPr id="4" name="Rectangle 3">
            <a:extLst>
              <a:ext uri="{FF2B5EF4-FFF2-40B4-BE49-F238E27FC236}">
                <a16:creationId xmlns:a16="http://schemas.microsoft.com/office/drawing/2014/main" id="{E3FB62CB-25FF-4265-AEB2-182D082525D9}"/>
              </a:ext>
            </a:extLst>
          </p:cNvPr>
          <p:cNvSpPr/>
          <p:nvPr/>
        </p:nvSpPr>
        <p:spPr bwMode="auto">
          <a:xfrm>
            <a:off x="4424972" y="1408174"/>
            <a:ext cx="3792832" cy="329998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0F636555-9B87-458D-B67D-629386A55D82}"/>
              </a:ext>
            </a:extLst>
          </p:cNvPr>
          <p:cNvSpPr/>
          <p:nvPr/>
        </p:nvSpPr>
        <p:spPr bwMode="auto">
          <a:xfrm>
            <a:off x="4430106" y="3499556"/>
            <a:ext cx="3785422" cy="12006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Foundation upon </a:t>
            </a:r>
            <a:r>
              <a:rPr lang="da-DK" sz="1836" i="1" dirty="0" err="1">
                <a:solidFill>
                  <a:schemeClr val="bg1"/>
                </a:solidFill>
                <a:ea typeface="Segoe UI" pitchFamily="34" charset="0"/>
                <a:cs typeface="Segoe UI" pitchFamily="34" charset="0"/>
              </a:rPr>
              <a:t>which</a:t>
            </a:r>
            <a:r>
              <a:rPr lang="da-DK" sz="1836" i="1" dirty="0">
                <a:solidFill>
                  <a:schemeClr val="bg1"/>
                </a:solidFill>
                <a:ea typeface="Segoe UI" pitchFamily="34" charset="0"/>
                <a:cs typeface="Segoe UI" pitchFamily="34" charset="0"/>
              </a:rPr>
              <a:t> the Business Application </a:t>
            </a:r>
          </a:p>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of the future </a:t>
            </a:r>
            <a:r>
              <a:rPr lang="da-DK" sz="1836" i="1" dirty="0" err="1">
                <a:solidFill>
                  <a:schemeClr val="bg1"/>
                </a:solidFill>
                <a:ea typeface="Segoe UI" pitchFamily="34" charset="0"/>
                <a:cs typeface="Segoe UI" pitchFamily="34" charset="0"/>
              </a:rPr>
              <a:t>can</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be</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built</a:t>
            </a:r>
            <a:endParaRPr lang="en-US" sz="1836" i="1" dirty="0" err="1">
              <a:solidFill>
                <a:schemeClr val="bg1"/>
              </a:soli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B9020AE2-A69E-4577-954C-2FD0A352FA66}"/>
              </a:ext>
            </a:extLst>
          </p:cNvPr>
          <p:cNvGrpSpPr/>
          <p:nvPr/>
        </p:nvGrpSpPr>
        <p:grpSpPr>
          <a:xfrm>
            <a:off x="1219294" y="1377770"/>
            <a:ext cx="10356650" cy="5266007"/>
            <a:chOff x="1211385" y="1005044"/>
            <a:chExt cx="10154500" cy="5163221"/>
          </a:xfrm>
        </p:grpSpPr>
        <p:sp>
          <p:nvSpPr>
            <p:cNvPr id="67" name="Rectangle 66">
              <a:extLst>
                <a:ext uri="{FF2B5EF4-FFF2-40B4-BE49-F238E27FC236}">
                  <a16:creationId xmlns:a16="http://schemas.microsoft.com/office/drawing/2014/main" id="{0B08B1AC-1EF7-4D42-9456-9B7776092276}"/>
                </a:ext>
              </a:extLst>
            </p:cNvPr>
            <p:cNvSpPr/>
            <p:nvPr/>
          </p:nvSpPr>
          <p:spPr>
            <a:xfrm>
              <a:off x="3251200" y="3074861"/>
              <a:ext cx="6074870" cy="30934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6" name="Rectangle 65">
              <a:extLst>
                <a:ext uri="{FF2B5EF4-FFF2-40B4-BE49-F238E27FC236}">
                  <a16:creationId xmlns:a16="http://schemas.microsoft.com/office/drawing/2014/main" id="{9D2B44FD-E607-43F2-A6E6-23389BDCA4D6}"/>
                </a:ext>
              </a:extLst>
            </p:cNvPr>
            <p:cNvSpPr/>
            <p:nvPr/>
          </p:nvSpPr>
          <p:spPr>
            <a:xfrm>
              <a:off x="1211385" y="1005311"/>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8" name="Rectangle 67">
              <a:extLst>
                <a:ext uri="{FF2B5EF4-FFF2-40B4-BE49-F238E27FC236}">
                  <a16:creationId xmlns:a16="http://schemas.microsoft.com/office/drawing/2014/main" id="{5E42A8E6-86AC-4273-9132-A64001472744}"/>
                </a:ext>
              </a:extLst>
            </p:cNvPr>
            <p:cNvSpPr/>
            <p:nvPr/>
          </p:nvSpPr>
          <p:spPr>
            <a:xfrm>
              <a:off x="9326070" y="1005044"/>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grpSp>
      <p:grpSp>
        <p:nvGrpSpPr>
          <p:cNvPr id="44" name="Group 43">
            <a:extLst>
              <a:ext uri="{FF2B5EF4-FFF2-40B4-BE49-F238E27FC236}">
                <a16:creationId xmlns:a16="http://schemas.microsoft.com/office/drawing/2014/main" id="{A0B0D8AD-4B53-4FD1-992E-70F6C0FD0463}"/>
              </a:ext>
            </a:extLst>
          </p:cNvPr>
          <p:cNvGrpSpPr/>
          <p:nvPr/>
        </p:nvGrpSpPr>
        <p:grpSpPr>
          <a:xfrm>
            <a:off x="1302494" y="1484596"/>
            <a:ext cx="1936067" cy="1341335"/>
            <a:chOff x="3109606" y="4890321"/>
            <a:chExt cx="1898277" cy="1315154"/>
          </a:xfrm>
        </p:grpSpPr>
        <p:pic>
          <p:nvPicPr>
            <p:cNvPr id="25" name="Graphic 24" descr="Puzzle pieces">
              <a:extLst>
                <a:ext uri="{FF2B5EF4-FFF2-40B4-BE49-F238E27FC236}">
                  <a16:creationId xmlns:a16="http://schemas.microsoft.com/office/drawing/2014/main" id="{3D3F7529-FBA5-4566-94B7-26F815A2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6243" y="4890321"/>
              <a:ext cx="914400" cy="914400"/>
            </a:xfrm>
            <a:prstGeom prst="rect">
              <a:avLst/>
            </a:prstGeom>
          </p:spPr>
        </p:pic>
        <p:sp>
          <p:nvSpPr>
            <p:cNvPr id="32" name="TextBox 31">
              <a:extLst>
                <a:ext uri="{FF2B5EF4-FFF2-40B4-BE49-F238E27FC236}">
                  <a16:creationId xmlns:a16="http://schemas.microsoft.com/office/drawing/2014/main" id="{C6FA79CD-1767-401B-93FA-A883A484CEDE}"/>
                </a:ext>
              </a:extLst>
            </p:cNvPr>
            <p:cNvSpPr txBox="1"/>
            <p:nvPr/>
          </p:nvSpPr>
          <p:spPr>
            <a:xfrm>
              <a:off x="3109606" y="5673663"/>
              <a:ext cx="1898277" cy="531812"/>
            </a:xfrm>
            <a:prstGeom prst="rect">
              <a:avLst/>
            </a:prstGeom>
            <a:noFill/>
          </p:spPr>
          <p:txBody>
            <a:bodyPr wrap="none" rtlCol="0">
              <a:spAutoFit/>
            </a:bodyPr>
            <a:lstStyle/>
            <a:p>
              <a:pPr algn="ctr"/>
              <a:r>
                <a:rPr lang="da-DK" sz="1428" dirty="0" err="1"/>
                <a:t>Fully</a:t>
              </a:r>
              <a:r>
                <a:rPr lang="da-DK" sz="1428" dirty="0"/>
                <a:t> </a:t>
              </a:r>
              <a:r>
                <a:rPr lang="da-DK" sz="1428" dirty="0" err="1"/>
                <a:t>Componentized</a:t>
              </a:r>
              <a:endParaRPr lang="da-DK" sz="1428" dirty="0"/>
            </a:p>
            <a:p>
              <a:pPr algn="ctr"/>
              <a:r>
                <a:rPr lang="da-DK" sz="1428" dirty="0"/>
                <a:t>and </a:t>
              </a:r>
              <a:r>
                <a:rPr lang="da-DK" sz="1428" dirty="0" err="1"/>
                <a:t>Extensible</a:t>
              </a:r>
              <a:endParaRPr lang="en-US" sz="1428" dirty="0"/>
            </a:p>
          </p:txBody>
        </p:sp>
      </p:grpSp>
      <p:grpSp>
        <p:nvGrpSpPr>
          <p:cNvPr id="45" name="Group 44">
            <a:extLst>
              <a:ext uri="{FF2B5EF4-FFF2-40B4-BE49-F238E27FC236}">
                <a16:creationId xmlns:a16="http://schemas.microsoft.com/office/drawing/2014/main" id="{E757CEBB-A2A6-4C96-9EFD-C0C7EF29E8B1}"/>
              </a:ext>
            </a:extLst>
          </p:cNvPr>
          <p:cNvGrpSpPr/>
          <p:nvPr/>
        </p:nvGrpSpPr>
        <p:grpSpPr>
          <a:xfrm>
            <a:off x="5425729" y="5193813"/>
            <a:ext cx="1697369" cy="1177959"/>
            <a:chOff x="648901" y="4700217"/>
            <a:chExt cx="1664238" cy="1154967"/>
          </a:xfrm>
        </p:grpSpPr>
        <p:pic>
          <p:nvPicPr>
            <p:cNvPr id="27" name="Graphic 26" descr="Lock">
              <a:extLst>
                <a:ext uri="{FF2B5EF4-FFF2-40B4-BE49-F238E27FC236}">
                  <a16:creationId xmlns:a16="http://schemas.microsoft.com/office/drawing/2014/main" id="{2C620391-0EB3-40C3-9F1B-EF49458645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815" y="4700217"/>
              <a:ext cx="914400" cy="914400"/>
            </a:xfrm>
            <a:prstGeom prst="rect">
              <a:avLst/>
            </a:prstGeom>
          </p:spPr>
        </p:pic>
        <p:sp>
          <p:nvSpPr>
            <p:cNvPr id="33" name="TextBox 32">
              <a:extLst>
                <a:ext uri="{FF2B5EF4-FFF2-40B4-BE49-F238E27FC236}">
                  <a16:creationId xmlns:a16="http://schemas.microsoft.com/office/drawing/2014/main" id="{64A31E77-A923-456A-B714-501FB4B1D15B}"/>
                </a:ext>
              </a:extLst>
            </p:cNvPr>
            <p:cNvSpPr txBox="1"/>
            <p:nvPr/>
          </p:nvSpPr>
          <p:spPr>
            <a:xfrm>
              <a:off x="648901" y="5543111"/>
              <a:ext cx="1664238" cy="312073"/>
            </a:xfrm>
            <a:prstGeom prst="rect">
              <a:avLst/>
            </a:prstGeom>
            <a:noFill/>
          </p:spPr>
          <p:txBody>
            <a:bodyPr wrap="none" rtlCol="0">
              <a:spAutoFit/>
            </a:bodyPr>
            <a:lstStyle/>
            <a:p>
              <a:pPr algn="ctr"/>
              <a:r>
                <a:rPr lang="da-DK" sz="1428" dirty="0" err="1"/>
                <a:t>Enhanced</a:t>
              </a:r>
              <a:r>
                <a:rPr lang="da-DK" sz="1428" dirty="0"/>
                <a:t> Security</a:t>
              </a:r>
              <a:endParaRPr lang="en-US" sz="1428" dirty="0"/>
            </a:p>
          </p:txBody>
        </p:sp>
      </p:grpSp>
      <p:grpSp>
        <p:nvGrpSpPr>
          <p:cNvPr id="42" name="Group 41">
            <a:extLst>
              <a:ext uri="{FF2B5EF4-FFF2-40B4-BE49-F238E27FC236}">
                <a16:creationId xmlns:a16="http://schemas.microsoft.com/office/drawing/2014/main" id="{FF652E09-1D2B-47AC-96D8-2AF714975C76}"/>
              </a:ext>
            </a:extLst>
          </p:cNvPr>
          <p:cNvGrpSpPr/>
          <p:nvPr/>
        </p:nvGrpSpPr>
        <p:grpSpPr>
          <a:xfrm>
            <a:off x="9440387" y="1555422"/>
            <a:ext cx="2240814" cy="1348990"/>
            <a:chOff x="8379453" y="3061189"/>
            <a:chExt cx="2197076" cy="1322659"/>
          </a:xfrm>
        </p:grpSpPr>
        <p:pic>
          <p:nvPicPr>
            <p:cNvPr id="21" name="Graphic 20" descr="Books">
              <a:extLst>
                <a:ext uri="{FF2B5EF4-FFF2-40B4-BE49-F238E27FC236}">
                  <a16:creationId xmlns:a16="http://schemas.microsoft.com/office/drawing/2014/main" id="{FD3F5DB4-8DEE-4F53-AC16-383679B6ED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43724" y="3061189"/>
              <a:ext cx="914400" cy="914400"/>
            </a:xfrm>
            <a:prstGeom prst="rect">
              <a:avLst/>
            </a:prstGeom>
          </p:spPr>
        </p:pic>
        <p:sp>
          <p:nvSpPr>
            <p:cNvPr id="34" name="TextBox 33">
              <a:extLst>
                <a:ext uri="{FF2B5EF4-FFF2-40B4-BE49-F238E27FC236}">
                  <a16:creationId xmlns:a16="http://schemas.microsoft.com/office/drawing/2014/main" id="{C8FE2B84-F096-4C94-AA71-1BE594E8FED7}"/>
                </a:ext>
              </a:extLst>
            </p:cNvPr>
            <p:cNvSpPr txBox="1"/>
            <p:nvPr/>
          </p:nvSpPr>
          <p:spPr>
            <a:xfrm>
              <a:off x="8379453" y="3852036"/>
              <a:ext cx="2197076" cy="531812"/>
            </a:xfrm>
            <a:prstGeom prst="rect">
              <a:avLst/>
            </a:prstGeom>
            <a:noFill/>
          </p:spPr>
          <p:txBody>
            <a:bodyPr wrap="none" rtlCol="0">
              <a:spAutoFit/>
            </a:bodyPr>
            <a:lstStyle/>
            <a:p>
              <a:pPr algn="ctr"/>
              <a:r>
                <a:rPr lang="da-DK" sz="1428" dirty="0" err="1"/>
                <a:t>Well-Documented</a:t>
              </a:r>
              <a:r>
                <a:rPr lang="da-DK" sz="1428" dirty="0"/>
                <a:t> Public</a:t>
              </a:r>
            </a:p>
            <a:p>
              <a:pPr algn="ctr"/>
              <a:r>
                <a:rPr lang="da-DK" sz="1428" dirty="0" err="1"/>
                <a:t>Functions</a:t>
              </a:r>
              <a:r>
                <a:rPr lang="da-DK" sz="1428" dirty="0"/>
                <a:t> and </a:t>
              </a:r>
              <a:r>
                <a:rPr lang="da-DK" sz="1428" dirty="0" err="1"/>
                <a:t>Modules</a:t>
              </a:r>
              <a:endParaRPr lang="en-US" sz="1428" dirty="0"/>
            </a:p>
          </p:txBody>
        </p:sp>
      </p:grpSp>
      <p:grpSp>
        <p:nvGrpSpPr>
          <p:cNvPr id="47" name="Group 46">
            <a:extLst>
              <a:ext uri="{FF2B5EF4-FFF2-40B4-BE49-F238E27FC236}">
                <a16:creationId xmlns:a16="http://schemas.microsoft.com/office/drawing/2014/main" id="{9449A2EA-90D5-4846-94A3-2938C6FDC46B}"/>
              </a:ext>
            </a:extLst>
          </p:cNvPr>
          <p:cNvGrpSpPr/>
          <p:nvPr/>
        </p:nvGrpSpPr>
        <p:grpSpPr>
          <a:xfrm>
            <a:off x="1301061" y="5203377"/>
            <a:ext cx="1922856" cy="1294456"/>
            <a:chOff x="1058079" y="606882"/>
            <a:chExt cx="1885324" cy="1269190"/>
          </a:xfrm>
        </p:grpSpPr>
        <p:pic>
          <p:nvPicPr>
            <p:cNvPr id="3" name="Graphic 2" descr="Web design">
              <a:extLst>
                <a:ext uri="{FF2B5EF4-FFF2-40B4-BE49-F238E27FC236}">
                  <a16:creationId xmlns:a16="http://schemas.microsoft.com/office/drawing/2014/main" id="{50FECE42-7BA4-413F-A31D-6156404705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9630" y="606882"/>
              <a:ext cx="914400" cy="914400"/>
            </a:xfrm>
            <a:prstGeom prst="rect">
              <a:avLst/>
            </a:prstGeom>
          </p:spPr>
        </p:pic>
        <p:sp>
          <p:nvSpPr>
            <p:cNvPr id="35" name="TextBox 34">
              <a:extLst>
                <a:ext uri="{FF2B5EF4-FFF2-40B4-BE49-F238E27FC236}">
                  <a16:creationId xmlns:a16="http://schemas.microsoft.com/office/drawing/2014/main" id="{DC77363A-61D6-4B81-9EBA-7879C73AC97C}"/>
                </a:ext>
              </a:extLst>
            </p:cNvPr>
            <p:cNvSpPr txBox="1"/>
            <p:nvPr/>
          </p:nvSpPr>
          <p:spPr>
            <a:xfrm>
              <a:off x="1058079" y="1344260"/>
              <a:ext cx="1885324" cy="531812"/>
            </a:xfrm>
            <a:prstGeom prst="rect">
              <a:avLst/>
            </a:prstGeom>
            <a:noFill/>
          </p:spPr>
          <p:txBody>
            <a:bodyPr wrap="none" rtlCol="0">
              <a:spAutoFit/>
            </a:bodyPr>
            <a:lstStyle/>
            <a:p>
              <a:pPr algn="ctr"/>
              <a:r>
                <a:rPr lang="da-DK" sz="1428" dirty="0" err="1"/>
                <a:t>Versioned</a:t>
              </a:r>
              <a:r>
                <a:rPr lang="da-DK" sz="1428" dirty="0"/>
                <a:t> and Stable</a:t>
              </a:r>
            </a:p>
            <a:p>
              <a:pPr algn="ctr"/>
              <a:r>
                <a:rPr lang="da-DK" sz="1428" dirty="0"/>
                <a:t>Public </a:t>
              </a:r>
              <a:r>
                <a:rPr lang="da-DK" sz="1428" dirty="0" err="1"/>
                <a:t>Functions</a:t>
              </a:r>
              <a:endParaRPr lang="en-US" sz="1428" dirty="0"/>
            </a:p>
          </p:txBody>
        </p:sp>
      </p:grpSp>
      <p:grpSp>
        <p:nvGrpSpPr>
          <p:cNvPr id="43" name="Group 42">
            <a:extLst>
              <a:ext uri="{FF2B5EF4-FFF2-40B4-BE49-F238E27FC236}">
                <a16:creationId xmlns:a16="http://schemas.microsoft.com/office/drawing/2014/main" id="{F5A4D734-A87F-481C-BF49-27B97FE63EF3}"/>
              </a:ext>
            </a:extLst>
          </p:cNvPr>
          <p:cNvGrpSpPr/>
          <p:nvPr/>
        </p:nvGrpSpPr>
        <p:grpSpPr>
          <a:xfrm>
            <a:off x="9637200" y="3385567"/>
            <a:ext cx="1872304" cy="1433476"/>
            <a:chOff x="9019893" y="1041650"/>
            <a:chExt cx="1835759" cy="1405496"/>
          </a:xfrm>
        </p:grpSpPr>
        <p:pic>
          <p:nvPicPr>
            <p:cNvPr id="31" name="Picture 30" descr="A close up of a logo&#10;&#10;Description automatically generated">
              <a:extLst>
                <a:ext uri="{FF2B5EF4-FFF2-40B4-BE49-F238E27FC236}">
                  <a16:creationId xmlns:a16="http://schemas.microsoft.com/office/drawing/2014/main" id="{C3ECAF73-ABEB-48C4-B78F-7F0865C72F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0924" y="1041650"/>
              <a:ext cx="873684" cy="873684"/>
            </a:xfrm>
            <a:prstGeom prst="rect">
              <a:avLst/>
            </a:prstGeom>
          </p:spPr>
        </p:pic>
        <p:sp>
          <p:nvSpPr>
            <p:cNvPr id="36" name="TextBox 35">
              <a:extLst>
                <a:ext uri="{FF2B5EF4-FFF2-40B4-BE49-F238E27FC236}">
                  <a16:creationId xmlns:a16="http://schemas.microsoft.com/office/drawing/2014/main" id="{0070C03E-262F-46EB-8AE7-AE3DAA045A22}"/>
                </a:ext>
              </a:extLst>
            </p:cNvPr>
            <p:cNvSpPr txBox="1"/>
            <p:nvPr/>
          </p:nvSpPr>
          <p:spPr>
            <a:xfrm>
              <a:off x="9019893" y="1915334"/>
              <a:ext cx="1835759" cy="531812"/>
            </a:xfrm>
            <a:prstGeom prst="rect">
              <a:avLst/>
            </a:prstGeom>
            <a:noFill/>
          </p:spPr>
          <p:txBody>
            <a:bodyPr wrap="none" rtlCol="0">
              <a:spAutoFit/>
            </a:bodyPr>
            <a:lstStyle/>
            <a:p>
              <a:pPr algn="ctr"/>
              <a:r>
                <a:rPr lang="da-DK" sz="1428" dirty="0"/>
                <a:t>GitHub </a:t>
              </a:r>
              <a:r>
                <a:rPr lang="da-DK" sz="1428" dirty="0" err="1"/>
                <a:t>Contribution</a:t>
              </a:r>
              <a:endParaRPr lang="da-DK" sz="1428" dirty="0"/>
            </a:p>
            <a:p>
              <a:pPr algn="ctr"/>
              <a:r>
                <a:rPr lang="da-DK" sz="1428" dirty="0"/>
                <a:t>Model</a:t>
              </a:r>
              <a:endParaRPr lang="en-US" sz="1428" dirty="0"/>
            </a:p>
          </p:txBody>
        </p:sp>
      </p:grpSp>
      <p:grpSp>
        <p:nvGrpSpPr>
          <p:cNvPr id="51" name="Group 50">
            <a:extLst>
              <a:ext uri="{FF2B5EF4-FFF2-40B4-BE49-F238E27FC236}">
                <a16:creationId xmlns:a16="http://schemas.microsoft.com/office/drawing/2014/main" id="{0B1A71FA-17EB-4897-ADB8-E3B392D781AF}"/>
              </a:ext>
            </a:extLst>
          </p:cNvPr>
          <p:cNvGrpSpPr/>
          <p:nvPr/>
        </p:nvGrpSpPr>
        <p:grpSpPr>
          <a:xfrm>
            <a:off x="9639651" y="5183997"/>
            <a:ext cx="1718624" cy="1388519"/>
            <a:chOff x="5995337" y="4379824"/>
            <a:chExt cx="1685078" cy="1361417"/>
          </a:xfrm>
        </p:grpSpPr>
        <p:pic>
          <p:nvPicPr>
            <p:cNvPr id="49" name="Graphic 48" descr="Rabbit">
              <a:extLst>
                <a:ext uri="{FF2B5EF4-FFF2-40B4-BE49-F238E27FC236}">
                  <a16:creationId xmlns:a16="http://schemas.microsoft.com/office/drawing/2014/main" id="{AD9DA3F0-50E0-4DE4-9A7F-BB624B58D7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80672" y="4379824"/>
              <a:ext cx="914400" cy="914400"/>
            </a:xfrm>
            <a:prstGeom prst="rect">
              <a:avLst/>
            </a:prstGeom>
          </p:spPr>
        </p:pic>
        <p:sp>
          <p:nvSpPr>
            <p:cNvPr id="50" name="TextBox 49">
              <a:extLst>
                <a:ext uri="{FF2B5EF4-FFF2-40B4-BE49-F238E27FC236}">
                  <a16:creationId xmlns:a16="http://schemas.microsoft.com/office/drawing/2014/main" id="{1CC78E2F-2862-40EE-8482-838C25C0AFB6}"/>
                </a:ext>
              </a:extLst>
            </p:cNvPr>
            <p:cNvSpPr txBox="1"/>
            <p:nvPr/>
          </p:nvSpPr>
          <p:spPr>
            <a:xfrm>
              <a:off x="5995337" y="5209429"/>
              <a:ext cx="1685078" cy="531812"/>
            </a:xfrm>
            <a:prstGeom prst="rect">
              <a:avLst/>
            </a:prstGeom>
            <a:noFill/>
          </p:spPr>
          <p:txBody>
            <a:bodyPr wrap="none" rtlCol="0">
              <a:spAutoFit/>
            </a:bodyPr>
            <a:lstStyle/>
            <a:p>
              <a:pPr algn="ctr"/>
              <a:r>
                <a:rPr lang="da-DK" sz="1428" dirty="0"/>
                <a:t>Quick Compilation</a:t>
              </a:r>
            </a:p>
            <a:p>
              <a:pPr algn="ctr"/>
              <a:r>
                <a:rPr lang="da-DK" sz="1428" dirty="0"/>
                <a:t>and Deployment</a:t>
              </a:r>
              <a:endParaRPr lang="en-US" sz="1428" dirty="0"/>
            </a:p>
          </p:txBody>
        </p:sp>
      </p:grpSp>
      <p:grpSp>
        <p:nvGrpSpPr>
          <p:cNvPr id="70" name="Group 69">
            <a:extLst>
              <a:ext uri="{FF2B5EF4-FFF2-40B4-BE49-F238E27FC236}">
                <a16:creationId xmlns:a16="http://schemas.microsoft.com/office/drawing/2014/main" id="{75EF8927-6081-4FC9-AA7D-8FC4F0042BAC}"/>
              </a:ext>
            </a:extLst>
          </p:cNvPr>
          <p:cNvGrpSpPr/>
          <p:nvPr/>
        </p:nvGrpSpPr>
        <p:grpSpPr>
          <a:xfrm>
            <a:off x="1624671" y="3462094"/>
            <a:ext cx="1275757" cy="1252279"/>
            <a:chOff x="1592095" y="2807391"/>
            <a:chExt cx="1250856" cy="1227836"/>
          </a:xfrm>
        </p:grpSpPr>
        <p:sp>
          <p:nvSpPr>
            <p:cNvPr id="41" name="TextBox 40">
              <a:extLst>
                <a:ext uri="{FF2B5EF4-FFF2-40B4-BE49-F238E27FC236}">
                  <a16:creationId xmlns:a16="http://schemas.microsoft.com/office/drawing/2014/main" id="{7F310BA3-BD67-45CB-8008-0B2215E096A2}"/>
                </a:ext>
              </a:extLst>
            </p:cNvPr>
            <p:cNvSpPr txBox="1"/>
            <p:nvPr/>
          </p:nvSpPr>
          <p:spPr>
            <a:xfrm>
              <a:off x="1592095" y="3503415"/>
              <a:ext cx="1250856" cy="531812"/>
            </a:xfrm>
            <a:prstGeom prst="rect">
              <a:avLst/>
            </a:prstGeom>
            <a:noFill/>
          </p:spPr>
          <p:txBody>
            <a:bodyPr wrap="none" rtlCol="0">
              <a:spAutoFit/>
            </a:bodyPr>
            <a:lstStyle/>
            <a:p>
              <a:pPr algn="ctr"/>
              <a:r>
                <a:rPr lang="da-DK" sz="1428" dirty="0" err="1"/>
                <a:t>Encapsulated</a:t>
              </a:r>
              <a:endParaRPr lang="da-DK" sz="1428" dirty="0"/>
            </a:p>
            <a:p>
              <a:pPr algn="ctr"/>
              <a:r>
                <a:rPr lang="da-DK" sz="1428" dirty="0" err="1"/>
                <a:t>Complexity</a:t>
              </a:r>
              <a:endParaRPr lang="en-US" sz="1428" dirty="0"/>
            </a:p>
          </p:txBody>
        </p:sp>
        <p:sp>
          <p:nvSpPr>
            <p:cNvPr id="69" name="Frame 68">
              <a:extLst>
                <a:ext uri="{FF2B5EF4-FFF2-40B4-BE49-F238E27FC236}">
                  <a16:creationId xmlns:a16="http://schemas.microsoft.com/office/drawing/2014/main" id="{D4CF7544-2186-451E-AB4A-68795A11B07E}"/>
                </a:ext>
              </a:extLst>
            </p:cNvPr>
            <p:cNvSpPr/>
            <p:nvPr/>
          </p:nvSpPr>
          <p:spPr>
            <a:xfrm>
              <a:off x="1886511" y="2807391"/>
              <a:ext cx="720000" cy="720000"/>
            </a:xfrm>
            <a:prstGeom prst="frame">
              <a:avLst>
                <a:gd name="adj1" fmla="val 28075"/>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solidFill>
                  <a:schemeClr val="tx1"/>
                </a:solidFill>
              </a:endParaRPr>
            </a:p>
          </p:txBody>
        </p:sp>
      </p:grpSp>
      <p:sp>
        <p:nvSpPr>
          <p:cNvPr id="72" name="Title 3">
            <a:extLst>
              <a:ext uri="{FF2B5EF4-FFF2-40B4-BE49-F238E27FC236}">
                <a16:creationId xmlns:a16="http://schemas.microsoft.com/office/drawing/2014/main" id="{B18A8F64-ECFB-4EFE-BBBE-6F868FF9F490}"/>
              </a:ext>
            </a:extLst>
          </p:cNvPr>
          <p:cNvSpPr txBox="1">
            <a:spLocks/>
          </p:cNvSpPr>
          <p:nvPr/>
        </p:nvSpPr>
        <p:spPr>
          <a:xfrm>
            <a:off x="1149457" y="490194"/>
            <a:ext cx="10426488" cy="530761"/>
          </a:xfrm>
          <a:prstGeom prst="rect">
            <a:avLst/>
          </a:prstGeom>
        </p:spPr>
        <p:txBody>
          <a:bodyPr vert="horz" lIns="93260" tIns="46630" rIns="93260" bIns="4663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a-DK" sz="3060" dirty="0"/>
              <a:t>Breaking the </a:t>
            </a:r>
            <a:r>
              <a:rPr lang="da-DK" sz="3060" dirty="0" err="1"/>
              <a:t>Monolith</a:t>
            </a:r>
            <a:r>
              <a:rPr lang="da-DK" sz="3060" dirty="0"/>
              <a:t>: </a:t>
            </a:r>
            <a:r>
              <a:rPr lang="da-DK" sz="3060" dirty="0" err="1"/>
              <a:t>Introducing</a:t>
            </a:r>
            <a:r>
              <a:rPr lang="da-DK" sz="3060" dirty="0"/>
              <a:t> the System Application</a:t>
            </a:r>
            <a:endParaRPr lang="en-US" sz="3060" dirty="0"/>
          </a:p>
        </p:txBody>
      </p:sp>
    </p:spTree>
    <p:extLst>
      <p:ext uri="{BB962C8B-B14F-4D97-AF65-F5344CB8AC3E}">
        <p14:creationId xmlns:p14="http://schemas.microsoft.com/office/powerpoint/2010/main" val="28721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xit" presetSubtype="0" fill="hold" grpId="1" nodeType="withEffect">
                                  <p:stCondLst>
                                    <p:cond delay="0"/>
                                  </p:stCondLst>
                                  <p:childTnLst>
                                    <p:animEffect transition="out" filter="fade">
                                      <p:cBhvr>
                                        <p:cTn id="19" dur="500"/>
                                        <p:tgtEl>
                                          <p:spTgt spid="52"/>
                                        </p:tgtEl>
                                      </p:cBhvr>
                                    </p:animEffect>
                                    <p:set>
                                      <p:cBhvr>
                                        <p:cTn id="20" dur="1" fill="hold">
                                          <p:stCondLst>
                                            <p:cond delay="499"/>
                                          </p:stCondLst>
                                        </p:cTn>
                                        <p:tgtEl>
                                          <p:spTgt spid="5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animBg="1"/>
      <p:bldP spid="5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206B-5A4C-471B-86A2-258621779F8F}"/>
              </a:ext>
            </a:extLst>
          </p:cNvPr>
          <p:cNvSpPr>
            <a:spLocks noGrp="1"/>
          </p:cNvSpPr>
          <p:nvPr>
            <p:ph type="title"/>
          </p:nvPr>
        </p:nvSpPr>
        <p:spPr/>
        <p:txBody>
          <a:bodyPr/>
          <a:lstStyle/>
          <a:p>
            <a:r>
              <a:rPr lang="en-US" dirty="0"/>
              <a:t>System application</a:t>
            </a:r>
          </a:p>
        </p:txBody>
      </p:sp>
      <p:sp>
        <p:nvSpPr>
          <p:cNvPr id="3" name="Text Placeholder 2">
            <a:extLst>
              <a:ext uri="{FF2B5EF4-FFF2-40B4-BE49-F238E27FC236}">
                <a16:creationId xmlns:a16="http://schemas.microsoft.com/office/drawing/2014/main" id="{12F83410-C28D-4F59-8944-AA13C8AE86D2}"/>
              </a:ext>
            </a:extLst>
          </p:cNvPr>
          <p:cNvSpPr>
            <a:spLocks noGrp="1"/>
          </p:cNvSpPr>
          <p:nvPr>
            <p:ph type="body" sz="quarter" idx="10"/>
          </p:nvPr>
        </p:nvSpPr>
        <p:spPr>
          <a:xfrm>
            <a:off x="465138" y="1454929"/>
            <a:ext cx="11533187" cy="2769989"/>
          </a:xfrm>
        </p:spPr>
        <p:txBody>
          <a:bodyPr/>
          <a:lstStyle/>
          <a:p>
            <a:r>
              <a:rPr lang="en-US" dirty="0">
                <a:latin typeface="+mn-lt"/>
              </a:rPr>
              <a:t>We have introduced a set of strong interfaces around core functionality</a:t>
            </a:r>
          </a:p>
          <a:p>
            <a:endParaRPr lang="en-US" dirty="0">
              <a:latin typeface="+mn-lt"/>
            </a:endParaRPr>
          </a:p>
          <a:p>
            <a:r>
              <a:rPr lang="en-US" dirty="0">
                <a:latin typeface="+mn-lt"/>
              </a:rPr>
              <a:t>We are free to change internal implementation of any of the module – this can even include moving some of the logic/tables to Platform (C# code)</a:t>
            </a:r>
          </a:p>
          <a:p>
            <a:endParaRPr lang="en-US" dirty="0">
              <a:latin typeface="+mn-lt"/>
            </a:endParaRPr>
          </a:p>
          <a:p>
            <a:r>
              <a:rPr lang="en-US" dirty="0">
                <a:latin typeface="+mn-lt"/>
              </a:rPr>
              <a:t>Do not customize System Application – it may be hard to resolve issues</a:t>
            </a:r>
          </a:p>
          <a:p>
            <a:endParaRPr lang="en-US" dirty="0">
              <a:latin typeface="+mn-lt"/>
            </a:endParaRPr>
          </a:p>
          <a:p>
            <a:r>
              <a:rPr lang="en-US" dirty="0">
                <a:latin typeface="+mn-lt"/>
              </a:rPr>
              <a:t>If you have problems with adopting System Application or any other feedback, please provide feedback on GitHub</a:t>
            </a:r>
          </a:p>
        </p:txBody>
      </p:sp>
    </p:spTree>
    <p:extLst>
      <p:ext uri="{BB962C8B-B14F-4D97-AF65-F5344CB8AC3E}">
        <p14:creationId xmlns:p14="http://schemas.microsoft.com/office/powerpoint/2010/main" val="67775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A5FD9-39B2-4A58-BF58-787DE02815CF}"/>
              </a:ext>
            </a:extLst>
          </p:cNvPr>
          <p:cNvSpPr>
            <a:spLocks noGrp="1"/>
          </p:cNvSpPr>
          <p:nvPr>
            <p:ph type="title"/>
          </p:nvPr>
        </p:nvSpPr>
        <p:spPr>
          <a:xfrm>
            <a:off x="601351" y="490194"/>
            <a:ext cx="10925864" cy="530761"/>
          </a:xfrm>
        </p:spPr>
        <p:txBody>
          <a:bodyPr>
            <a:normAutofit fontScale="90000"/>
          </a:bodyPr>
          <a:lstStyle/>
          <a:p>
            <a:r>
              <a:rPr lang="da-DK" sz="3060" dirty="0"/>
              <a:t>All System Application </a:t>
            </a:r>
            <a:r>
              <a:rPr lang="da-DK" sz="3060" dirty="0" err="1"/>
              <a:t>Modules</a:t>
            </a:r>
            <a:endParaRPr lang="en-US" sz="3060" dirty="0"/>
          </a:p>
        </p:txBody>
      </p:sp>
      <p:sp>
        <p:nvSpPr>
          <p:cNvPr id="6" name="Rectangle 5">
            <a:extLst>
              <a:ext uri="{FF2B5EF4-FFF2-40B4-BE49-F238E27FC236}">
                <a16:creationId xmlns:a16="http://schemas.microsoft.com/office/drawing/2014/main" id="{916FAB6C-101C-41CD-B415-65BBB363FA95}"/>
              </a:ext>
            </a:extLst>
          </p:cNvPr>
          <p:cNvSpPr/>
          <p:nvPr/>
        </p:nvSpPr>
        <p:spPr>
          <a:xfrm>
            <a:off x="6095454" y="3311666"/>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9" name="Content Placeholder 2">
            <a:extLst>
              <a:ext uri="{FF2B5EF4-FFF2-40B4-BE49-F238E27FC236}">
                <a16:creationId xmlns:a16="http://schemas.microsoft.com/office/drawing/2014/main" id="{37ACB12E-97C8-433F-B343-070C851291A6}"/>
              </a:ext>
            </a:extLst>
          </p:cNvPr>
          <p:cNvSpPr txBox="1">
            <a:spLocks/>
          </p:cNvSpPr>
          <p:nvPr/>
        </p:nvSpPr>
        <p:spPr>
          <a:xfrm>
            <a:off x="620488" y="1287173"/>
            <a:ext cx="11268633" cy="4534236"/>
          </a:xfrm>
          <a:prstGeom prst="rect">
            <a:avLst/>
          </a:prstGeom>
        </p:spPr>
        <p:txBody>
          <a:bodyPr numCol="3">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1632" dirty="0" err="1"/>
              <a:t>Assisted</a:t>
            </a:r>
            <a:r>
              <a:rPr lang="da-DK" sz="1632" dirty="0"/>
              <a:t> Setup</a:t>
            </a:r>
          </a:p>
          <a:p>
            <a:r>
              <a:rPr lang="da-DK" sz="1632" dirty="0"/>
              <a:t>Auto Format</a:t>
            </a:r>
          </a:p>
          <a:p>
            <a:r>
              <a:rPr lang="da-DK" sz="1632" dirty="0" err="1"/>
              <a:t>Azure</a:t>
            </a:r>
            <a:r>
              <a:rPr lang="da-DK" sz="1632" dirty="0"/>
              <a:t> AD Graph</a:t>
            </a:r>
          </a:p>
          <a:p>
            <a:r>
              <a:rPr lang="da-DK" sz="1632" dirty="0" err="1"/>
              <a:t>Azure</a:t>
            </a:r>
            <a:r>
              <a:rPr lang="da-DK" sz="1632" dirty="0"/>
              <a:t> AD </a:t>
            </a:r>
            <a:r>
              <a:rPr lang="da-DK" sz="1632" dirty="0" err="1"/>
              <a:t>Licensing</a:t>
            </a:r>
            <a:endParaRPr lang="da-DK" sz="1632" dirty="0"/>
          </a:p>
          <a:p>
            <a:r>
              <a:rPr lang="da-DK" sz="1632" dirty="0" err="1"/>
              <a:t>Azure</a:t>
            </a:r>
            <a:r>
              <a:rPr lang="da-DK" sz="1632" dirty="0"/>
              <a:t> AD Plan</a:t>
            </a:r>
          </a:p>
          <a:p>
            <a:r>
              <a:rPr lang="da-DK" sz="1632" dirty="0" err="1"/>
              <a:t>Azure</a:t>
            </a:r>
            <a:r>
              <a:rPr lang="da-DK" sz="1632" dirty="0"/>
              <a:t> AD </a:t>
            </a:r>
            <a:r>
              <a:rPr lang="da-DK" sz="1632" dirty="0" err="1"/>
              <a:t>Tenant</a:t>
            </a:r>
            <a:endParaRPr lang="da-DK" sz="1632" dirty="0"/>
          </a:p>
          <a:p>
            <a:r>
              <a:rPr lang="da-DK" sz="1632" dirty="0" err="1"/>
              <a:t>Azure</a:t>
            </a:r>
            <a:r>
              <a:rPr lang="da-DK" sz="1632" dirty="0"/>
              <a:t> AD User</a:t>
            </a:r>
          </a:p>
          <a:p>
            <a:r>
              <a:rPr lang="da-DK" sz="1632" dirty="0" err="1"/>
              <a:t>Azure</a:t>
            </a:r>
            <a:r>
              <a:rPr lang="da-DK" sz="1632" dirty="0"/>
              <a:t> AD User Management</a:t>
            </a:r>
          </a:p>
          <a:p>
            <a:r>
              <a:rPr lang="da-DK" sz="1632" dirty="0" err="1"/>
              <a:t>Azure</a:t>
            </a:r>
            <a:r>
              <a:rPr lang="da-DK" sz="1632" dirty="0"/>
              <a:t> Key </a:t>
            </a:r>
            <a:r>
              <a:rPr lang="da-DK" sz="1632" dirty="0" err="1"/>
              <a:t>Vault</a:t>
            </a:r>
            <a:endParaRPr lang="da-DK" sz="1632" dirty="0"/>
          </a:p>
          <a:p>
            <a:r>
              <a:rPr lang="da-DK" sz="1632" dirty="0"/>
              <a:t>Base64 </a:t>
            </a:r>
            <a:r>
              <a:rPr lang="da-DK" sz="1632" dirty="0" err="1"/>
              <a:t>Convert</a:t>
            </a:r>
            <a:endParaRPr lang="da-DK" sz="1632" dirty="0"/>
          </a:p>
          <a:p>
            <a:r>
              <a:rPr lang="da-DK" sz="1632" dirty="0"/>
              <a:t>BLOB Storage</a:t>
            </a:r>
          </a:p>
          <a:p>
            <a:r>
              <a:rPr lang="da-DK" sz="1632" dirty="0" err="1"/>
              <a:t>Caption</a:t>
            </a:r>
            <a:r>
              <a:rPr lang="da-DK" sz="1632" dirty="0"/>
              <a:t> Class</a:t>
            </a:r>
          </a:p>
          <a:p>
            <a:r>
              <a:rPr lang="da-DK" sz="1632" dirty="0"/>
              <a:t>Client Type Management</a:t>
            </a:r>
          </a:p>
          <a:p>
            <a:r>
              <a:rPr lang="da-DK" sz="1632" dirty="0" err="1"/>
              <a:t>Confirm</a:t>
            </a:r>
            <a:r>
              <a:rPr lang="da-DK" sz="1632" dirty="0"/>
              <a:t> Management</a:t>
            </a:r>
          </a:p>
          <a:p>
            <a:r>
              <a:rPr lang="da-DK" sz="1632" dirty="0" err="1"/>
              <a:t>Cryptography</a:t>
            </a:r>
            <a:r>
              <a:rPr lang="da-DK" sz="1632" dirty="0"/>
              <a:t> Management</a:t>
            </a:r>
          </a:p>
          <a:p>
            <a:r>
              <a:rPr lang="da-DK" sz="1632" dirty="0" err="1"/>
              <a:t>Cues</a:t>
            </a:r>
            <a:r>
              <a:rPr lang="da-DK" sz="1632" dirty="0"/>
              <a:t> and </a:t>
            </a:r>
            <a:r>
              <a:rPr lang="da-DK" sz="1632" dirty="0" err="1"/>
              <a:t>KPIs</a:t>
            </a:r>
            <a:endParaRPr lang="da-DK" sz="1632" dirty="0"/>
          </a:p>
          <a:p>
            <a:r>
              <a:rPr lang="da-DK" sz="1632" dirty="0"/>
              <a:t>Data </a:t>
            </a:r>
            <a:r>
              <a:rPr lang="da-DK" sz="1632" dirty="0" err="1"/>
              <a:t>Classification</a:t>
            </a:r>
            <a:endParaRPr lang="da-DK" sz="1632" dirty="0"/>
          </a:p>
          <a:p>
            <a:r>
              <a:rPr lang="da-DK" sz="1632" dirty="0"/>
              <a:t>Data </a:t>
            </a:r>
            <a:r>
              <a:rPr lang="da-DK" sz="1632" dirty="0" err="1"/>
              <a:t>Compression</a:t>
            </a:r>
            <a:endParaRPr lang="da-DK" sz="1632" dirty="0"/>
          </a:p>
          <a:p>
            <a:r>
              <a:rPr lang="da-DK" sz="1632" dirty="0"/>
              <a:t>Date-Time Dialog</a:t>
            </a:r>
          </a:p>
          <a:p>
            <a:r>
              <a:rPr lang="da-DK" sz="1632" dirty="0"/>
              <a:t>Default </a:t>
            </a:r>
            <a:r>
              <a:rPr lang="da-DK" sz="1632" dirty="0" err="1"/>
              <a:t>Role</a:t>
            </a:r>
            <a:r>
              <a:rPr lang="da-DK" sz="1632" dirty="0"/>
              <a:t> Center</a:t>
            </a:r>
          </a:p>
          <a:p>
            <a:r>
              <a:rPr lang="da-DK" sz="1632" dirty="0" err="1"/>
              <a:t>DotNet</a:t>
            </a:r>
            <a:r>
              <a:rPr lang="da-DK" sz="1632" dirty="0"/>
              <a:t> </a:t>
            </a:r>
            <a:r>
              <a:rPr lang="da-DK" sz="1632" dirty="0" err="1"/>
              <a:t>Aliases</a:t>
            </a:r>
            <a:endParaRPr lang="da-DK" sz="1632" dirty="0"/>
          </a:p>
          <a:p>
            <a:r>
              <a:rPr lang="da-DK" sz="1632" dirty="0"/>
              <a:t>Environment Information</a:t>
            </a:r>
          </a:p>
          <a:p>
            <a:r>
              <a:rPr lang="da-DK" sz="1632" dirty="0"/>
              <a:t>Extension Management</a:t>
            </a:r>
          </a:p>
          <a:p>
            <a:r>
              <a:rPr lang="da-DK" sz="1632" dirty="0"/>
              <a:t>Field </a:t>
            </a:r>
            <a:r>
              <a:rPr lang="da-DK" sz="1632" dirty="0" err="1"/>
              <a:t>Selection</a:t>
            </a:r>
            <a:endParaRPr lang="da-DK" sz="1632" dirty="0"/>
          </a:p>
          <a:p>
            <a:r>
              <a:rPr lang="da-DK" sz="1632" dirty="0"/>
              <a:t>Filter </a:t>
            </a:r>
            <a:r>
              <a:rPr lang="da-DK" sz="1632" dirty="0" err="1"/>
              <a:t>Tokens</a:t>
            </a:r>
            <a:endParaRPr lang="da-DK" sz="1632" dirty="0"/>
          </a:p>
          <a:p>
            <a:r>
              <a:rPr lang="da-DK" sz="1632" dirty="0" err="1"/>
              <a:t>Headlines</a:t>
            </a:r>
            <a:endParaRPr lang="da-DK" sz="1632" dirty="0"/>
          </a:p>
          <a:p>
            <a:r>
              <a:rPr lang="da-DK" sz="1632" dirty="0"/>
              <a:t>Language</a:t>
            </a:r>
          </a:p>
          <a:p>
            <a:r>
              <a:rPr lang="da-DK" sz="1632" dirty="0"/>
              <a:t>Manual Setup</a:t>
            </a:r>
          </a:p>
          <a:p>
            <a:r>
              <a:rPr lang="da-DK" sz="1632" dirty="0"/>
              <a:t>Math</a:t>
            </a:r>
          </a:p>
          <a:p>
            <a:r>
              <a:rPr lang="da-DK" sz="1632" dirty="0"/>
              <a:t>Object </a:t>
            </a:r>
            <a:r>
              <a:rPr lang="da-DK" sz="1632" dirty="0" err="1"/>
              <a:t>Selection</a:t>
            </a:r>
            <a:endParaRPr lang="da-DK" sz="1632" dirty="0"/>
          </a:p>
          <a:p>
            <a:r>
              <a:rPr lang="da-DK" sz="1632" dirty="0"/>
              <a:t>Password Dialog</a:t>
            </a:r>
          </a:p>
          <a:p>
            <a:r>
              <a:rPr lang="da-DK" sz="1632" dirty="0" err="1"/>
              <a:t>Record</a:t>
            </a:r>
            <a:r>
              <a:rPr lang="da-DK" sz="1632" dirty="0"/>
              <a:t> Link Management</a:t>
            </a:r>
          </a:p>
          <a:p>
            <a:r>
              <a:rPr lang="da-DK" sz="1632" dirty="0" err="1"/>
              <a:t>Recurrence</a:t>
            </a:r>
            <a:r>
              <a:rPr lang="da-DK" sz="1632" dirty="0"/>
              <a:t> Schedule</a:t>
            </a:r>
          </a:p>
          <a:p>
            <a:r>
              <a:rPr lang="da-DK" sz="1632" dirty="0" err="1"/>
              <a:t>Satisfaction</a:t>
            </a:r>
            <a:r>
              <a:rPr lang="da-DK" sz="1632" dirty="0"/>
              <a:t> </a:t>
            </a:r>
            <a:r>
              <a:rPr lang="da-DK" sz="1632" dirty="0" err="1"/>
              <a:t>Survey</a:t>
            </a:r>
            <a:endParaRPr lang="da-DK" sz="1632" dirty="0"/>
          </a:p>
          <a:p>
            <a:r>
              <a:rPr lang="da-DK" sz="1632" dirty="0"/>
              <a:t>Server </a:t>
            </a:r>
            <a:r>
              <a:rPr lang="da-DK" sz="1632" dirty="0" err="1"/>
              <a:t>Settings</a:t>
            </a:r>
            <a:endParaRPr lang="da-DK" sz="1632" dirty="0"/>
          </a:p>
          <a:p>
            <a:r>
              <a:rPr lang="da-DK" sz="1632" dirty="0"/>
              <a:t>System </a:t>
            </a:r>
            <a:r>
              <a:rPr lang="da-DK" sz="1632" dirty="0" err="1"/>
              <a:t>Initialization</a:t>
            </a:r>
            <a:endParaRPr lang="da-DK" sz="1632" dirty="0"/>
          </a:p>
          <a:p>
            <a:r>
              <a:rPr lang="da-DK" sz="1632" dirty="0" err="1"/>
              <a:t>Tenant</a:t>
            </a:r>
            <a:r>
              <a:rPr lang="da-DK" sz="1632" dirty="0"/>
              <a:t> License State</a:t>
            </a:r>
          </a:p>
          <a:p>
            <a:r>
              <a:rPr lang="da-DK" sz="1632" dirty="0"/>
              <a:t>Translation</a:t>
            </a:r>
          </a:p>
          <a:p>
            <a:r>
              <a:rPr lang="da-DK" sz="1632" dirty="0"/>
              <a:t>Upgrade Tags</a:t>
            </a:r>
          </a:p>
          <a:p>
            <a:r>
              <a:rPr lang="da-DK" sz="1632" dirty="0"/>
              <a:t>User Login Times</a:t>
            </a:r>
          </a:p>
          <a:p>
            <a:r>
              <a:rPr lang="da-DK" sz="1632" dirty="0"/>
              <a:t>User Permissions</a:t>
            </a:r>
          </a:p>
          <a:p>
            <a:r>
              <a:rPr lang="da-DK" sz="1632" dirty="0"/>
              <a:t>User </a:t>
            </a:r>
            <a:r>
              <a:rPr lang="da-DK" sz="1632" dirty="0" err="1"/>
              <a:t>Selection</a:t>
            </a:r>
            <a:endParaRPr lang="da-DK" sz="1632" dirty="0"/>
          </a:p>
          <a:p>
            <a:r>
              <a:rPr lang="da-DK" sz="1632" dirty="0"/>
              <a:t>Video</a:t>
            </a:r>
          </a:p>
          <a:p>
            <a:r>
              <a:rPr lang="da-DK" sz="1632" dirty="0"/>
              <a:t>Web Service Management </a:t>
            </a:r>
          </a:p>
          <a:p>
            <a:endParaRPr lang="da-DK" sz="1632" dirty="0"/>
          </a:p>
        </p:txBody>
      </p:sp>
      <p:sp>
        <p:nvSpPr>
          <p:cNvPr id="11" name="Rectangle 10">
            <a:extLst>
              <a:ext uri="{FF2B5EF4-FFF2-40B4-BE49-F238E27FC236}">
                <a16:creationId xmlns:a16="http://schemas.microsoft.com/office/drawing/2014/main" id="{30E42827-D2F6-4E81-88C3-5620D3C3E63B}"/>
              </a:ext>
            </a:extLst>
          </p:cNvPr>
          <p:cNvSpPr/>
          <p:nvPr/>
        </p:nvSpPr>
        <p:spPr>
          <a:xfrm>
            <a:off x="601350" y="6199060"/>
            <a:ext cx="10925865" cy="350330"/>
          </a:xfrm>
          <a:prstGeom prst="rect">
            <a:avLst/>
          </a:prstGeom>
        </p:spPr>
        <p:txBody>
          <a:bodyPr wrap="square">
            <a:spAutoFit/>
          </a:bodyPr>
          <a:lstStyle/>
          <a:p>
            <a:r>
              <a:rPr lang="da-DK" sz="1632" dirty="0">
                <a:latin typeface="Segoe UI Semilight" panose="020B0402040204020203" pitchFamily="34" charset="0"/>
                <a:cs typeface="Segoe UI Semilight" panose="020B0402040204020203" pitchFamily="34" charset="0"/>
              </a:rPr>
              <a:t>Source and </a:t>
            </a:r>
            <a:r>
              <a:rPr lang="da-DK" sz="1632" dirty="0" err="1">
                <a:latin typeface="Segoe UI Semilight" panose="020B0402040204020203" pitchFamily="34" charset="0"/>
                <a:cs typeface="Segoe UI Semilight" panose="020B0402040204020203" pitchFamily="34" charset="0"/>
              </a:rPr>
              <a:t>Documentation</a:t>
            </a:r>
            <a:r>
              <a:rPr lang="da-DK" sz="1632" dirty="0">
                <a:latin typeface="Segoe UI Semilight" panose="020B0402040204020203" pitchFamily="34" charset="0"/>
                <a:cs typeface="Segoe UI Semilight" panose="020B0402040204020203" pitchFamily="34" charset="0"/>
              </a:rPr>
              <a:t>: </a:t>
            </a:r>
            <a:r>
              <a:rPr lang="en-US" sz="1632" dirty="0">
                <a:latin typeface="Segoe UI Semilight" panose="020B0402040204020203" pitchFamily="34" charset="0"/>
                <a:cs typeface="Segoe UI Semilight" panose="020B0402040204020203" pitchFamily="34" charset="0"/>
                <a:hlinkClick r:id="rId3"/>
              </a:rPr>
              <a:t>github.com/</a:t>
            </a:r>
            <a:r>
              <a:rPr lang="en-US" sz="1632" dirty="0" err="1">
                <a:latin typeface="Segoe UI Semilight" panose="020B0402040204020203" pitchFamily="34" charset="0"/>
                <a:cs typeface="Segoe UI Semilight" panose="020B0402040204020203" pitchFamily="34" charset="0"/>
                <a:hlinkClick r:id="rId3"/>
              </a:rPr>
              <a:t>microsoft</a:t>
            </a:r>
            <a:r>
              <a:rPr lang="en-US" sz="1632" dirty="0">
                <a:latin typeface="Segoe UI Semilight" panose="020B0402040204020203" pitchFamily="34" charset="0"/>
                <a:cs typeface="Segoe UI Semilight" panose="020B0402040204020203" pitchFamily="34" charset="0"/>
                <a:hlinkClick r:id="rId3"/>
              </a:rPr>
              <a:t>/</a:t>
            </a:r>
            <a:r>
              <a:rPr lang="en-US" sz="1632" dirty="0" err="1">
                <a:latin typeface="Segoe UI Semilight" panose="020B0402040204020203" pitchFamily="34" charset="0"/>
                <a:cs typeface="Segoe UI Semilight" panose="020B0402040204020203" pitchFamily="34" charset="0"/>
                <a:hlinkClick r:id="rId3"/>
              </a:rPr>
              <a:t>ALAppExtensions</a:t>
            </a:r>
            <a:endParaRPr lang="en-US" sz="1632"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464295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ithub icon">
            <a:hlinkClick r:id="rId3"/>
            <a:extLst>
              <a:ext uri="{FF2B5EF4-FFF2-40B4-BE49-F238E27FC236}">
                <a16:creationId xmlns:a16="http://schemas.microsoft.com/office/drawing/2014/main" id="{C4387FB2-C790-4328-93E5-BF3084B969C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585150" y="1581912"/>
            <a:ext cx="3927146" cy="3995296"/>
          </a:xfrm>
          <a:prstGeom prst="rect">
            <a:avLst/>
          </a:prstGeom>
          <a:solidFill>
            <a:srgbClr val="FFFFFF"/>
          </a:solidFill>
        </p:spPr>
      </p:pic>
      <p:sp>
        <p:nvSpPr>
          <p:cNvPr id="3" name="Text Placeholder 2">
            <a:extLst>
              <a:ext uri="{FF2B5EF4-FFF2-40B4-BE49-F238E27FC236}">
                <a16:creationId xmlns:a16="http://schemas.microsoft.com/office/drawing/2014/main" id="{F27B9BAF-1DF6-4AA2-8FC8-C6E9FD2DCD36}"/>
              </a:ext>
            </a:extLst>
          </p:cNvPr>
          <p:cNvSpPr>
            <a:spLocks noGrp="1"/>
          </p:cNvSpPr>
          <p:nvPr>
            <p:ph type="body" sz="quarter" idx="13"/>
          </p:nvPr>
        </p:nvSpPr>
        <p:spPr>
          <a:xfrm>
            <a:off x="465138" y="1828812"/>
            <a:ext cx="5541026" cy="3047886"/>
          </a:xfrm>
          <a:prstGeom prst="rect">
            <a:avLst/>
          </a:prstGeom>
        </p:spPr>
        <p:txBody>
          <a:bodyPr wrap="square">
            <a:normAutofit fontScale="92500" lnSpcReduction="10000"/>
          </a:bodyPr>
          <a:lstStyle/>
          <a:p>
            <a:pPr>
              <a:lnSpc>
                <a:spcPct val="100000"/>
              </a:lnSpc>
            </a:pPr>
            <a:r>
              <a:rPr lang="da-DK" sz="4000" dirty="0" err="1"/>
              <a:t>Everything</a:t>
            </a:r>
            <a:r>
              <a:rPr lang="da-DK" sz="4000" dirty="0"/>
              <a:t> </a:t>
            </a:r>
            <a:r>
              <a:rPr lang="da-DK" sz="4000" dirty="0" err="1"/>
              <a:t>you</a:t>
            </a:r>
            <a:r>
              <a:rPr lang="da-DK" sz="4000" dirty="0"/>
              <a:t> </a:t>
            </a:r>
            <a:r>
              <a:rPr lang="da-DK" sz="4000" dirty="0" err="1"/>
              <a:t>need</a:t>
            </a:r>
            <a:r>
              <a:rPr lang="da-DK" sz="4000" dirty="0"/>
              <a:t> to </a:t>
            </a:r>
            <a:r>
              <a:rPr lang="da-DK" sz="4000" dirty="0" err="1"/>
              <a:t>know</a:t>
            </a:r>
            <a:r>
              <a:rPr lang="da-DK" sz="4000" dirty="0"/>
              <a:t> </a:t>
            </a:r>
            <a:r>
              <a:rPr lang="da-DK" sz="4000" dirty="0" err="1"/>
              <a:t>about</a:t>
            </a:r>
            <a:r>
              <a:rPr lang="da-DK" sz="4000" dirty="0"/>
              <a:t> the System Application, is on GitHub!</a:t>
            </a:r>
          </a:p>
          <a:p>
            <a:pPr>
              <a:lnSpc>
                <a:spcPct val="100000"/>
              </a:lnSpc>
            </a:pPr>
            <a:endParaRPr lang="da-DK" sz="4000" dirty="0"/>
          </a:p>
          <a:p>
            <a:pPr>
              <a:lnSpc>
                <a:spcPct val="100000"/>
              </a:lnSpc>
            </a:pPr>
            <a:r>
              <a:rPr lang="da-DK" sz="4000" dirty="0">
                <a:solidFill>
                  <a:schemeClr val="accent4"/>
                </a:solidFill>
                <a:hlinkClick r:id="rId3">
                  <a:extLst>
                    <a:ext uri="{A12FA001-AC4F-418D-AE19-62706E023703}">
                      <ahyp:hlinkClr xmlns:ahyp="http://schemas.microsoft.com/office/drawing/2018/hyperlinkcolor" val="tx"/>
                    </a:ext>
                  </a:extLst>
                </a:hlinkClick>
              </a:rPr>
              <a:t>Let’s go there!</a:t>
            </a:r>
            <a:endParaRPr lang="da-DK" sz="4000" dirty="0">
              <a:solidFill>
                <a:schemeClr val="accent4"/>
              </a:solidFill>
            </a:endParaRPr>
          </a:p>
        </p:txBody>
      </p:sp>
      <p:sp>
        <p:nvSpPr>
          <p:cNvPr id="2" name="Title 1">
            <a:extLst>
              <a:ext uri="{FF2B5EF4-FFF2-40B4-BE49-F238E27FC236}">
                <a16:creationId xmlns:a16="http://schemas.microsoft.com/office/drawing/2014/main" id="{6EEF743D-D3F0-4C76-9CDF-375A34FEB61B}"/>
              </a:ext>
            </a:extLst>
          </p:cNvPr>
          <p:cNvSpPr>
            <a:spLocks noGrp="1"/>
          </p:cNvSpPr>
          <p:nvPr>
            <p:ph type="title"/>
          </p:nvPr>
        </p:nvSpPr>
        <p:spPr>
          <a:xfrm>
            <a:off x="465138" y="632779"/>
            <a:ext cx="11533187" cy="411162"/>
          </a:xfrm>
          <a:prstGeom prst="rect">
            <a:avLst/>
          </a:prstGeom>
        </p:spPr>
        <p:txBody>
          <a:bodyPr wrap="square" anchor="t">
            <a:normAutofit/>
          </a:bodyPr>
          <a:lstStyle/>
          <a:p>
            <a:r>
              <a:rPr lang="da-DK" dirty="0"/>
              <a:t>…</a:t>
            </a:r>
            <a:r>
              <a:rPr lang="da-DK" dirty="0" err="1"/>
              <a:t>jumping</a:t>
            </a:r>
            <a:r>
              <a:rPr lang="da-DK" dirty="0"/>
              <a:t> </a:t>
            </a:r>
            <a:r>
              <a:rPr lang="da-DK" dirty="0" err="1"/>
              <a:t>into</a:t>
            </a:r>
            <a:r>
              <a:rPr lang="da-DK" dirty="0"/>
              <a:t> GitHub</a:t>
            </a:r>
            <a:endParaRPr lang="en-US" dirty="0"/>
          </a:p>
        </p:txBody>
      </p:sp>
      <p:sp>
        <p:nvSpPr>
          <p:cNvPr id="9" name="Text Placeholder 3">
            <a:extLst>
              <a:ext uri="{FF2B5EF4-FFF2-40B4-BE49-F238E27FC236}">
                <a16:creationId xmlns:a16="http://schemas.microsoft.com/office/drawing/2014/main" id="{33CA6D61-C217-4BF5-ABC3-2A599AB9C297}"/>
              </a:ext>
            </a:extLst>
          </p:cNvPr>
          <p:cNvSpPr txBox="1">
            <a:spLocks/>
          </p:cNvSpPr>
          <p:nvPr/>
        </p:nvSpPr>
        <p:spPr>
          <a:xfrm>
            <a:off x="7378188" y="5540632"/>
            <a:ext cx="4445004" cy="244980"/>
          </a:xfrm>
          <a:prstGeom prst="rect">
            <a:avLst/>
          </a:prstGeom>
        </p:spPr>
        <p:txBody>
          <a:bodyPr vert="horz" wrap="square" lIns="0" tIns="0" rIns="0" bIns="0" rtlCol="0">
            <a:normAutofit fontScale="92500"/>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hlinkClick r:id="rId3"/>
              </a:rPr>
              <a:t>github.com/Microsoft/</a:t>
            </a:r>
            <a:r>
              <a:rPr lang="en-US" sz="2000" dirty="0" err="1">
                <a:hlinkClick r:id="rId3"/>
              </a:rPr>
              <a:t>ALAppExtensions</a:t>
            </a:r>
            <a:endParaRPr lang="en-US" sz="2000" dirty="0"/>
          </a:p>
        </p:txBody>
      </p:sp>
    </p:spTree>
    <p:extLst>
      <p:ext uri="{BB962C8B-B14F-4D97-AF65-F5344CB8AC3E}">
        <p14:creationId xmlns:p14="http://schemas.microsoft.com/office/powerpoint/2010/main" val="18486299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E8E-39F9-4CCB-BCB4-0F387C5E6421}"/>
              </a:ext>
            </a:extLst>
          </p:cNvPr>
          <p:cNvSpPr>
            <a:spLocks noGrp="1"/>
          </p:cNvSpPr>
          <p:nvPr>
            <p:ph type="title"/>
          </p:nvPr>
        </p:nvSpPr>
        <p:spPr/>
        <p:txBody>
          <a:bodyPr/>
          <a:lstStyle/>
          <a:p>
            <a:r>
              <a:rPr lang="en-US" dirty="0"/>
              <a:t>Converting code documentation</a:t>
            </a:r>
          </a:p>
        </p:txBody>
      </p:sp>
      <p:sp>
        <p:nvSpPr>
          <p:cNvPr id="3" name="Text Placeholder 2">
            <a:extLst>
              <a:ext uri="{FF2B5EF4-FFF2-40B4-BE49-F238E27FC236}">
                <a16:creationId xmlns:a16="http://schemas.microsoft.com/office/drawing/2014/main" id="{084C8223-CDEE-4840-816C-DA03F1DDC78F}"/>
              </a:ext>
            </a:extLst>
          </p:cNvPr>
          <p:cNvSpPr>
            <a:spLocks noGrp="1"/>
          </p:cNvSpPr>
          <p:nvPr>
            <p:ph type="body" sz="quarter" idx="10"/>
          </p:nvPr>
        </p:nvSpPr>
        <p:spPr>
          <a:xfrm>
            <a:off x="451643" y="4691178"/>
            <a:ext cx="11533187" cy="1538883"/>
          </a:xfrm>
        </p:spPr>
        <p:txBody>
          <a:bodyPr/>
          <a:lstStyle/>
          <a:p>
            <a:r>
              <a:rPr lang="da-DK" u="sng" dirty="0">
                <a:hlinkClick r:id="rId2"/>
              </a:rPr>
              <a:t>https://freddysblog.com/2019/04/15/c-al-to-al-extension/</a:t>
            </a:r>
            <a:endParaRPr lang="en-US" dirty="0"/>
          </a:p>
          <a:p>
            <a:r>
              <a:rPr lang="da-DK" u="sng" dirty="0">
                <a:hlinkClick r:id="rId3"/>
              </a:rPr>
              <a:t>https://freddysblog.com/2019/04/15/c-al-to-al-code-customizations/</a:t>
            </a:r>
            <a:endParaRPr lang="en-US" dirty="0"/>
          </a:p>
          <a:p>
            <a:r>
              <a:rPr lang="da-DK" u="sng" dirty="0">
                <a:hlinkClick r:id="rId4"/>
              </a:rPr>
              <a:t>https://freddysblog.com/2019/07/31/preview-of-dynamics-365-business-central-2019-release-wave-2/</a:t>
            </a:r>
            <a:endParaRPr lang="en-US" dirty="0"/>
          </a:p>
          <a:p>
            <a:r>
              <a:rPr lang="da-DK" u="sng" dirty="0">
                <a:hlinkClick r:id="rId5"/>
              </a:rPr>
              <a:t>https://freddysblog.com/2019/08/02/organizing-your-al-files/</a:t>
            </a:r>
            <a:endParaRPr lang="en-US" dirty="0"/>
          </a:p>
        </p:txBody>
      </p:sp>
      <p:sp>
        <p:nvSpPr>
          <p:cNvPr id="4" name="TextBox 3">
            <a:extLst>
              <a:ext uri="{FF2B5EF4-FFF2-40B4-BE49-F238E27FC236}">
                <a16:creationId xmlns:a16="http://schemas.microsoft.com/office/drawing/2014/main" id="{CCFDEFAA-D101-4837-A0F1-9B1CE28F7B22}"/>
              </a:ext>
            </a:extLst>
          </p:cNvPr>
          <p:cNvSpPr txBox="1"/>
          <p:nvPr/>
        </p:nvSpPr>
        <p:spPr>
          <a:xfrm>
            <a:off x="277605" y="1437912"/>
            <a:ext cx="11483393"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C/AL to AL tool is on version 14.x, you need to get latest compatible CU update</a:t>
            </a:r>
          </a:p>
          <a:p>
            <a:pPr>
              <a:lnSpc>
                <a:spcPct val="90000"/>
              </a:lnSpc>
              <a:spcAft>
                <a:spcPts val="600"/>
              </a:spcAft>
            </a:pPr>
            <a:r>
              <a:rPr lang="en-US" sz="2400" dirty="0">
                <a:gradFill>
                  <a:gsLst>
                    <a:gs pos="2917">
                      <a:schemeClr val="tx1"/>
                    </a:gs>
                    <a:gs pos="30000">
                      <a:schemeClr val="tx1"/>
                    </a:gs>
                  </a:gsLst>
                  <a:lin ang="5400000" scaled="0"/>
                </a:gradFill>
              </a:rPr>
              <a:t>The tool is automatic</a:t>
            </a:r>
          </a:p>
          <a:p>
            <a:pPr>
              <a:lnSpc>
                <a:spcPct val="90000"/>
              </a:lnSpc>
              <a:spcAft>
                <a:spcPts val="600"/>
              </a:spcAft>
            </a:pPr>
            <a:r>
              <a:rPr lang="en-US" sz="2400" dirty="0">
                <a:gradFill>
                  <a:gsLst>
                    <a:gs pos="2917">
                      <a:schemeClr val="tx1"/>
                    </a:gs>
                    <a:gs pos="30000">
                      <a:schemeClr val="tx1"/>
                    </a:gs>
                  </a:gsLst>
                  <a:lin ang="5400000" scaled="0"/>
                </a:gradFill>
              </a:rPr>
              <a:t>We recommend using docker to automate the process</a:t>
            </a:r>
          </a:p>
          <a:p>
            <a:pPr>
              <a:lnSpc>
                <a:spcPct val="90000"/>
              </a:lnSpc>
              <a:spcAft>
                <a:spcPts val="600"/>
              </a:spcAft>
            </a:pPr>
            <a:r>
              <a:rPr lang="en-US" sz="2400" dirty="0">
                <a:gradFill>
                  <a:gsLst>
                    <a:gs pos="2917">
                      <a:schemeClr val="tx1"/>
                    </a:gs>
                    <a:gs pos="30000">
                      <a:schemeClr val="tx1"/>
                    </a:gs>
                  </a:gsLst>
                  <a:lin ang="5400000" scaled="0"/>
                </a:gradFill>
              </a:rPr>
              <a:t>We recommend organizing files in 3 folders and minimizing the numbers of files Base App files you have customized – see the link below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5" name="Rectangle 4">
            <a:extLst>
              <a:ext uri="{FF2B5EF4-FFF2-40B4-BE49-F238E27FC236}">
                <a16:creationId xmlns:a16="http://schemas.microsoft.com/office/drawing/2014/main" id="{157C319C-E138-4871-88E3-544A40162841}"/>
              </a:ext>
            </a:extLst>
          </p:cNvPr>
          <p:cNvSpPr/>
          <p:nvPr/>
        </p:nvSpPr>
        <p:spPr>
          <a:xfrm>
            <a:off x="366712" y="4023303"/>
            <a:ext cx="11027001" cy="667875"/>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Documentation: </a:t>
            </a:r>
          </a:p>
          <a:p>
            <a:pPr>
              <a:lnSpc>
                <a:spcPct val="90000"/>
              </a:lnSpc>
              <a:spcAft>
                <a:spcPts val="600"/>
              </a:spcAft>
            </a:pPr>
            <a:r>
              <a:rPr lang="en-US" dirty="0">
                <a:hlinkClick r:id="rId6"/>
              </a:rPr>
              <a:t>https://docs.microsoft.com/en-us/dynamics365/business-central/dev-itpro/developer/devenv-txt2al-tool</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12927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30A7-D5E1-4014-8DD9-5611E42F333A}"/>
              </a:ext>
            </a:extLst>
          </p:cNvPr>
          <p:cNvSpPr>
            <a:spLocks noGrp="1"/>
          </p:cNvSpPr>
          <p:nvPr>
            <p:ph type="title"/>
          </p:nvPr>
        </p:nvSpPr>
        <p:spPr/>
        <p:txBody>
          <a:bodyPr/>
          <a:lstStyle/>
          <a:p>
            <a:r>
              <a:rPr lang="en-US" dirty="0"/>
              <a:t>Upgrade documentation</a:t>
            </a:r>
          </a:p>
        </p:txBody>
      </p:sp>
      <p:pic>
        <p:nvPicPr>
          <p:cNvPr id="6" name="Picture 5">
            <a:extLst>
              <a:ext uri="{FF2B5EF4-FFF2-40B4-BE49-F238E27FC236}">
                <a16:creationId xmlns:a16="http://schemas.microsoft.com/office/drawing/2014/main" id="{8ABEAC33-E5BD-4E74-8351-93B35FD4EB03}"/>
              </a:ext>
            </a:extLst>
          </p:cNvPr>
          <p:cNvPicPr>
            <a:picLocks noChangeAspect="1"/>
          </p:cNvPicPr>
          <p:nvPr/>
        </p:nvPicPr>
        <p:blipFill>
          <a:blip r:embed="rId2"/>
          <a:stretch>
            <a:fillRect/>
          </a:stretch>
        </p:blipFill>
        <p:spPr>
          <a:xfrm>
            <a:off x="4727507" y="1304596"/>
            <a:ext cx="7464182" cy="4887634"/>
          </a:xfrm>
          <a:prstGeom prst="rect">
            <a:avLst/>
          </a:prstGeom>
        </p:spPr>
      </p:pic>
      <p:sp>
        <p:nvSpPr>
          <p:cNvPr id="3" name="Rectangle 2">
            <a:extLst>
              <a:ext uri="{FF2B5EF4-FFF2-40B4-BE49-F238E27FC236}">
                <a16:creationId xmlns:a16="http://schemas.microsoft.com/office/drawing/2014/main" id="{5CBA4A70-B5D7-4F5A-B9B3-3C5CB0D8E606}"/>
              </a:ext>
            </a:extLst>
          </p:cNvPr>
          <p:cNvSpPr/>
          <p:nvPr/>
        </p:nvSpPr>
        <p:spPr>
          <a:xfrm>
            <a:off x="469797" y="2273658"/>
            <a:ext cx="3214105" cy="1477328"/>
          </a:xfrm>
          <a:prstGeom prst="rect">
            <a:avLst/>
          </a:prstGeom>
        </p:spPr>
        <p:txBody>
          <a:bodyPr wrap="square">
            <a:spAutoFit/>
          </a:bodyPr>
          <a:lstStyle/>
          <a:p>
            <a:r>
              <a:rPr lang="en-US" dirty="0">
                <a:hlinkClick r:id="rId3"/>
              </a:rPr>
              <a:t>https://docs.microsoft.com/en-us/dynamics365/business-central/dev-itpro/upgrade/upgrade-overview-v15</a:t>
            </a:r>
            <a:endParaRPr lang="en-US" dirty="0"/>
          </a:p>
        </p:txBody>
      </p:sp>
      <p:sp>
        <p:nvSpPr>
          <p:cNvPr id="4" name="TextBox 3">
            <a:extLst>
              <a:ext uri="{FF2B5EF4-FFF2-40B4-BE49-F238E27FC236}">
                <a16:creationId xmlns:a16="http://schemas.microsoft.com/office/drawing/2014/main" id="{54785398-BB42-416B-B509-FA740F365A9F}"/>
              </a:ext>
            </a:extLst>
          </p:cNvPr>
          <p:cNvSpPr txBox="1"/>
          <p:nvPr/>
        </p:nvSpPr>
        <p:spPr>
          <a:xfrm>
            <a:off x="352753" y="1645794"/>
            <a:ext cx="344819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Main upgrade topic:</a:t>
            </a:r>
          </a:p>
        </p:txBody>
      </p:sp>
    </p:spTree>
    <p:extLst>
      <p:ext uri="{BB962C8B-B14F-4D97-AF65-F5344CB8AC3E}">
        <p14:creationId xmlns:p14="http://schemas.microsoft.com/office/powerpoint/2010/main" val="35628957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E97E-D6CD-4FB8-8AB8-6BB0A85C616B}"/>
              </a:ext>
            </a:extLst>
          </p:cNvPr>
          <p:cNvSpPr>
            <a:spLocks noGrp="1"/>
          </p:cNvSpPr>
          <p:nvPr>
            <p:ph type="title"/>
          </p:nvPr>
        </p:nvSpPr>
        <p:spPr>
          <a:xfrm>
            <a:off x="451643" y="208986"/>
            <a:ext cx="11533187" cy="411162"/>
          </a:xfrm>
        </p:spPr>
        <p:txBody>
          <a:bodyPr/>
          <a:lstStyle/>
          <a:p>
            <a:r>
              <a:rPr lang="en-US" dirty="0"/>
              <a:t>Table of contents</a:t>
            </a:r>
          </a:p>
        </p:txBody>
      </p:sp>
      <p:sp>
        <p:nvSpPr>
          <p:cNvPr id="3" name="TextBox 2">
            <a:extLst>
              <a:ext uri="{FF2B5EF4-FFF2-40B4-BE49-F238E27FC236}">
                <a16:creationId xmlns:a16="http://schemas.microsoft.com/office/drawing/2014/main" id="{D0A567E5-DFF7-42D4-98E6-B7A341FD3D7F}"/>
              </a:ext>
            </a:extLst>
          </p:cNvPr>
          <p:cNvSpPr txBox="1"/>
          <p:nvPr/>
        </p:nvSpPr>
        <p:spPr>
          <a:xfrm>
            <a:off x="267643" y="699301"/>
            <a:ext cx="94997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The Discontinuation overview</a:t>
            </a:r>
          </a:p>
        </p:txBody>
      </p:sp>
      <p:sp>
        <p:nvSpPr>
          <p:cNvPr id="6" name="TextBox 5">
            <a:extLst>
              <a:ext uri="{FF2B5EF4-FFF2-40B4-BE49-F238E27FC236}">
                <a16:creationId xmlns:a16="http://schemas.microsoft.com/office/drawing/2014/main" id="{A2453B39-6D25-40AD-A43B-0A31D37259B7}"/>
              </a:ext>
            </a:extLst>
          </p:cNvPr>
          <p:cNvSpPr txBox="1"/>
          <p:nvPr/>
        </p:nvSpPr>
        <p:spPr>
          <a:xfrm>
            <a:off x="607890" y="1086741"/>
            <a:ext cx="10630893"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New AL Profiles – Replacement for XML profiles (Configuration / Personalization)</a:t>
            </a:r>
          </a:p>
          <a:p>
            <a:pPr>
              <a:lnSpc>
                <a:spcPct val="90000"/>
              </a:lnSpc>
              <a:spcAft>
                <a:spcPts val="600"/>
              </a:spcAft>
            </a:pPr>
            <a:r>
              <a:rPr lang="en-US" sz="1400" dirty="0">
                <a:solidFill>
                  <a:srgbClr val="107C10"/>
                </a:solidFill>
              </a:rPr>
              <a:t>Refactoring Client Side </a:t>
            </a:r>
            <a:r>
              <a:rPr lang="en-US" sz="1400" dirty="0" err="1">
                <a:solidFill>
                  <a:srgbClr val="107C10"/>
                </a:solidFill>
              </a:rPr>
              <a:t>Dlls</a:t>
            </a:r>
            <a:r>
              <a:rPr lang="en-US" sz="1400" dirty="0">
                <a:solidFill>
                  <a:srgbClr val="107C10"/>
                </a:solidFill>
              </a:rPr>
              <a:t> (client/side printing, accessing the machine)</a:t>
            </a:r>
          </a:p>
          <a:p>
            <a:pPr>
              <a:lnSpc>
                <a:spcPct val="90000"/>
              </a:lnSpc>
              <a:spcAft>
                <a:spcPts val="600"/>
              </a:spcAft>
            </a:pPr>
            <a:r>
              <a:rPr lang="en-US" sz="1400" dirty="0">
                <a:solidFill>
                  <a:srgbClr val="107C10"/>
                </a:solidFill>
              </a:rPr>
              <a:t>Replacing Integration Management with System Ids (Pending)</a:t>
            </a:r>
          </a:p>
        </p:txBody>
      </p:sp>
      <p:sp>
        <p:nvSpPr>
          <p:cNvPr id="7" name="TextBox 6">
            <a:extLst>
              <a:ext uri="{FF2B5EF4-FFF2-40B4-BE49-F238E27FC236}">
                <a16:creationId xmlns:a16="http://schemas.microsoft.com/office/drawing/2014/main" id="{AF810971-E9C4-458A-96BA-56207942A595}"/>
              </a:ext>
            </a:extLst>
          </p:cNvPr>
          <p:cNvSpPr txBox="1"/>
          <p:nvPr/>
        </p:nvSpPr>
        <p:spPr>
          <a:xfrm>
            <a:off x="171975" y="2020039"/>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Before upgrading to 15.x</a:t>
            </a:r>
          </a:p>
        </p:txBody>
      </p:sp>
      <p:sp>
        <p:nvSpPr>
          <p:cNvPr id="9" name="TextBox 8">
            <a:extLst>
              <a:ext uri="{FF2B5EF4-FFF2-40B4-BE49-F238E27FC236}">
                <a16:creationId xmlns:a16="http://schemas.microsoft.com/office/drawing/2014/main" id="{BE6A34BB-28B9-48AD-97A2-A331AD04D78E}"/>
              </a:ext>
            </a:extLst>
          </p:cNvPr>
          <p:cNvSpPr txBox="1"/>
          <p:nvPr/>
        </p:nvSpPr>
        <p:spPr>
          <a:xfrm>
            <a:off x="607889" y="2357959"/>
            <a:ext cx="10630893" cy="173893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Choosing Cumulative Update, refactoring out of breaking SQL changes, renaming and renumbering</a:t>
            </a:r>
          </a:p>
          <a:p>
            <a:pPr>
              <a:lnSpc>
                <a:spcPct val="90000"/>
              </a:lnSpc>
              <a:spcAft>
                <a:spcPts val="600"/>
              </a:spcAft>
            </a:pPr>
            <a:r>
              <a:rPr lang="en-US" sz="1400" dirty="0">
                <a:solidFill>
                  <a:srgbClr val="107C10"/>
                </a:solidFill>
              </a:rPr>
              <a:t>Examples of refactoring breaking SQL Changes in C/AL</a:t>
            </a: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p:txBody>
      </p:sp>
      <p:sp>
        <p:nvSpPr>
          <p:cNvPr id="10" name="TextBox 9">
            <a:extLst>
              <a:ext uri="{FF2B5EF4-FFF2-40B4-BE49-F238E27FC236}">
                <a16:creationId xmlns:a16="http://schemas.microsoft.com/office/drawing/2014/main" id="{10B76948-A83A-4714-9152-9C07FCD5D3C5}"/>
              </a:ext>
            </a:extLst>
          </p:cNvPr>
          <p:cNvSpPr txBox="1"/>
          <p:nvPr/>
        </p:nvSpPr>
        <p:spPr>
          <a:xfrm>
            <a:off x="171974" y="3048128"/>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Building the 15. app</a:t>
            </a:r>
          </a:p>
        </p:txBody>
      </p:sp>
      <p:sp>
        <p:nvSpPr>
          <p:cNvPr id="11" name="TextBox 10">
            <a:extLst>
              <a:ext uri="{FF2B5EF4-FFF2-40B4-BE49-F238E27FC236}">
                <a16:creationId xmlns:a16="http://schemas.microsoft.com/office/drawing/2014/main" id="{414C924A-9A6A-4F23-83D0-93FBE278F823}"/>
              </a:ext>
            </a:extLst>
          </p:cNvPr>
          <p:cNvSpPr txBox="1"/>
          <p:nvPr/>
        </p:nvSpPr>
        <p:spPr>
          <a:xfrm>
            <a:off x="607889" y="3412218"/>
            <a:ext cx="9981619"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Target architectures</a:t>
            </a:r>
          </a:p>
          <a:p>
            <a:pPr>
              <a:lnSpc>
                <a:spcPct val="90000"/>
              </a:lnSpc>
              <a:spcAft>
                <a:spcPts val="600"/>
              </a:spcAft>
            </a:pPr>
            <a:r>
              <a:rPr lang="en-US" sz="1400" dirty="0">
                <a:solidFill>
                  <a:srgbClr val="107C10"/>
                </a:solidFill>
              </a:rPr>
              <a:t>Refactoring to System App</a:t>
            </a:r>
          </a:p>
          <a:p>
            <a:pPr>
              <a:lnSpc>
                <a:spcPct val="90000"/>
              </a:lnSpc>
              <a:spcAft>
                <a:spcPts val="600"/>
              </a:spcAft>
            </a:pPr>
            <a:r>
              <a:rPr lang="en-US" sz="1400" dirty="0">
                <a:solidFill>
                  <a:srgbClr val="107C10"/>
                </a:solidFill>
              </a:rPr>
              <a:t>Moving tables and fields</a:t>
            </a:r>
          </a:p>
        </p:txBody>
      </p:sp>
      <p:sp>
        <p:nvSpPr>
          <p:cNvPr id="12" name="TextBox 11">
            <a:extLst>
              <a:ext uri="{FF2B5EF4-FFF2-40B4-BE49-F238E27FC236}">
                <a16:creationId xmlns:a16="http://schemas.microsoft.com/office/drawing/2014/main" id="{5A4B6ED3-0F24-4E78-9D34-B5104CD85E7C}"/>
              </a:ext>
            </a:extLst>
          </p:cNvPr>
          <p:cNvSpPr txBox="1"/>
          <p:nvPr/>
        </p:nvSpPr>
        <p:spPr>
          <a:xfrm>
            <a:off x="171974" y="4363502"/>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Upgrade to 15</a:t>
            </a:r>
          </a:p>
        </p:txBody>
      </p:sp>
      <p:sp>
        <p:nvSpPr>
          <p:cNvPr id="13" name="TextBox 12">
            <a:extLst>
              <a:ext uri="{FF2B5EF4-FFF2-40B4-BE49-F238E27FC236}">
                <a16:creationId xmlns:a16="http://schemas.microsoft.com/office/drawing/2014/main" id="{919878EE-3695-4604-A57B-121E5F6E820D}"/>
              </a:ext>
            </a:extLst>
          </p:cNvPr>
          <p:cNvSpPr txBox="1"/>
          <p:nvPr/>
        </p:nvSpPr>
        <p:spPr>
          <a:xfrm>
            <a:off x="607889" y="4767965"/>
            <a:ext cx="945229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Upgrade steps explained (PowerShell script)</a:t>
            </a:r>
          </a:p>
          <a:p>
            <a:pPr>
              <a:lnSpc>
                <a:spcPct val="90000"/>
              </a:lnSpc>
              <a:spcAft>
                <a:spcPts val="600"/>
              </a:spcAft>
            </a:pPr>
            <a:r>
              <a:rPr lang="en-US" sz="1400" dirty="0">
                <a:solidFill>
                  <a:srgbClr val="107C10"/>
                </a:solidFill>
              </a:rPr>
              <a:t>Upgrade tooling (Upgrade </a:t>
            </a:r>
            <a:r>
              <a:rPr lang="en-US" sz="1400" dirty="0" err="1">
                <a:solidFill>
                  <a:srgbClr val="107C10"/>
                </a:solidFill>
              </a:rPr>
              <a:t>codeunits</a:t>
            </a:r>
            <a:r>
              <a:rPr lang="en-US" sz="1400" dirty="0">
                <a:solidFill>
                  <a:srgbClr val="107C10"/>
                </a:solidFill>
              </a:rPr>
              <a:t>, Upgrade Tags, Execution Context API, Obsolete Properties)</a:t>
            </a:r>
          </a:p>
        </p:txBody>
      </p:sp>
      <p:sp>
        <p:nvSpPr>
          <p:cNvPr id="16" name="Rectangle 15">
            <a:extLst>
              <a:ext uri="{FF2B5EF4-FFF2-40B4-BE49-F238E27FC236}">
                <a16:creationId xmlns:a16="http://schemas.microsoft.com/office/drawing/2014/main" id="{E715AE8B-182A-4796-B884-6750669E7483}"/>
              </a:ext>
            </a:extLst>
          </p:cNvPr>
          <p:cNvSpPr/>
          <p:nvPr/>
        </p:nvSpPr>
        <p:spPr>
          <a:xfrm>
            <a:off x="745841" y="5964185"/>
            <a:ext cx="7873373" cy="750975"/>
          </a:xfrm>
          <a:prstGeom prst="rect">
            <a:avLst/>
          </a:prstGeom>
        </p:spPr>
        <p:txBody>
          <a:bodyPr wrap="square">
            <a:spAutoFit/>
          </a:bodyPr>
          <a:lstStyle/>
          <a:p>
            <a:pPr>
              <a:lnSpc>
                <a:spcPct val="90000"/>
              </a:lnSpc>
              <a:spcAft>
                <a:spcPts val="600"/>
              </a:spcAft>
            </a:pPr>
            <a:r>
              <a:rPr lang="en-US" sz="1400" dirty="0">
                <a:solidFill>
                  <a:srgbClr val="107C10"/>
                </a:solidFill>
              </a:rPr>
              <a:t>Migrating from OnPrem to Cloud - </a:t>
            </a:r>
            <a:r>
              <a:rPr lang="en-US" sz="1400" dirty="0" err="1">
                <a:solidFill>
                  <a:srgbClr val="107C10"/>
                </a:solidFill>
              </a:rPr>
              <a:t>DataMigration</a:t>
            </a:r>
            <a:r>
              <a:rPr lang="en-US" sz="1400" dirty="0">
                <a:solidFill>
                  <a:srgbClr val="107C10"/>
                </a:solidFill>
              </a:rPr>
              <a:t> Tool to uplift data to cloud</a:t>
            </a:r>
          </a:p>
          <a:p>
            <a:pPr>
              <a:lnSpc>
                <a:spcPct val="90000"/>
              </a:lnSpc>
              <a:spcAft>
                <a:spcPts val="600"/>
              </a:spcAft>
            </a:pPr>
            <a:r>
              <a:rPr lang="en-US" sz="1400" dirty="0">
                <a:solidFill>
                  <a:srgbClr val="107C10"/>
                </a:solidFill>
              </a:rPr>
              <a:t>SaaS – to – SaaS upgrade for Per Tenant Extensions and App Source extensions (If you are already in the cloud)</a:t>
            </a:r>
          </a:p>
        </p:txBody>
      </p:sp>
      <p:sp>
        <p:nvSpPr>
          <p:cNvPr id="17" name="TextBox 16">
            <a:extLst>
              <a:ext uri="{FF2B5EF4-FFF2-40B4-BE49-F238E27FC236}">
                <a16:creationId xmlns:a16="http://schemas.microsoft.com/office/drawing/2014/main" id="{41EEB7D8-5F5B-4B61-B908-677E213D409B}"/>
              </a:ext>
            </a:extLst>
          </p:cNvPr>
          <p:cNvSpPr txBox="1"/>
          <p:nvPr/>
        </p:nvSpPr>
        <p:spPr>
          <a:xfrm>
            <a:off x="171974" y="5498194"/>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SaaS Upgrade</a:t>
            </a:r>
          </a:p>
        </p:txBody>
      </p:sp>
    </p:spTree>
    <p:extLst>
      <p:ext uri="{BB962C8B-B14F-4D97-AF65-F5344CB8AC3E}">
        <p14:creationId xmlns:p14="http://schemas.microsoft.com/office/powerpoint/2010/main" val="359845449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B9E6E9-17B2-481B-8961-5D1BF1A63FC1}"/>
              </a:ext>
            </a:extLst>
          </p:cNvPr>
          <p:cNvPicPr>
            <a:picLocks noChangeAspect="1"/>
          </p:cNvPicPr>
          <p:nvPr/>
        </p:nvPicPr>
        <p:blipFill rotWithShape="1">
          <a:blip r:embed="rId3"/>
          <a:srcRect b="55680"/>
          <a:stretch/>
        </p:blipFill>
        <p:spPr>
          <a:xfrm>
            <a:off x="7123117" y="2501600"/>
            <a:ext cx="3907354" cy="2997408"/>
          </a:xfrm>
          <a:prstGeom prst="rect">
            <a:avLst/>
          </a:prstGeom>
        </p:spPr>
      </p:pic>
      <p:sp>
        <p:nvSpPr>
          <p:cNvPr id="2" name="Title 1">
            <a:extLst>
              <a:ext uri="{FF2B5EF4-FFF2-40B4-BE49-F238E27FC236}">
                <a16:creationId xmlns:a16="http://schemas.microsoft.com/office/drawing/2014/main" id="{0643BFC2-E4D1-4B47-BE5F-D0F68BDFC441}"/>
              </a:ext>
            </a:extLst>
          </p:cNvPr>
          <p:cNvSpPr>
            <a:spLocks noGrp="1"/>
          </p:cNvSpPr>
          <p:nvPr>
            <p:ph type="title"/>
          </p:nvPr>
        </p:nvSpPr>
        <p:spPr/>
        <p:txBody>
          <a:bodyPr/>
          <a:lstStyle/>
          <a:p>
            <a:r>
              <a:rPr lang="en-US" dirty="0"/>
              <a:t>Moving tables from C/AL to Extension</a:t>
            </a:r>
          </a:p>
        </p:txBody>
      </p:sp>
      <p:pic>
        <p:nvPicPr>
          <p:cNvPr id="6" name="Picture 5">
            <a:extLst>
              <a:ext uri="{FF2B5EF4-FFF2-40B4-BE49-F238E27FC236}">
                <a16:creationId xmlns:a16="http://schemas.microsoft.com/office/drawing/2014/main" id="{4647D77B-85FA-493B-A473-E8CB3CF937FA}"/>
              </a:ext>
            </a:extLst>
          </p:cNvPr>
          <p:cNvPicPr>
            <a:picLocks noChangeAspect="1"/>
          </p:cNvPicPr>
          <p:nvPr/>
        </p:nvPicPr>
        <p:blipFill>
          <a:blip r:embed="rId4"/>
          <a:stretch>
            <a:fillRect/>
          </a:stretch>
        </p:blipFill>
        <p:spPr>
          <a:xfrm>
            <a:off x="218648" y="2690088"/>
            <a:ext cx="5895905" cy="2405989"/>
          </a:xfrm>
          <a:prstGeom prst="rect">
            <a:avLst/>
          </a:prstGeom>
        </p:spPr>
      </p:pic>
      <p:sp>
        <p:nvSpPr>
          <p:cNvPr id="8" name="Freeform: Shape 7">
            <a:extLst>
              <a:ext uri="{FF2B5EF4-FFF2-40B4-BE49-F238E27FC236}">
                <a16:creationId xmlns:a16="http://schemas.microsoft.com/office/drawing/2014/main" id="{FD0C22C6-8122-413F-8907-2BF1A2064EE9}"/>
              </a:ext>
            </a:extLst>
          </p:cNvPr>
          <p:cNvSpPr/>
          <p:nvPr/>
        </p:nvSpPr>
        <p:spPr bwMode="auto">
          <a:xfrm rot="1201752">
            <a:off x="5149595" y="308413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1C1AC1-C14B-417F-95C6-8F5308B3A6FB}"/>
              </a:ext>
            </a:extLst>
          </p:cNvPr>
          <p:cNvSpPr txBox="1"/>
          <p:nvPr/>
        </p:nvSpPr>
        <p:spPr>
          <a:xfrm>
            <a:off x="4392911" y="5774694"/>
            <a:ext cx="415853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Automatically transferred</a:t>
            </a:r>
          </a:p>
          <a:p>
            <a:pPr algn="ctr">
              <a:lnSpc>
                <a:spcPct val="90000"/>
              </a:lnSpc>
              <a:spcAft>
                <a:spcPts val="600"/>
              </a:spcAft>
            </a:pPr>
            <a:r>
              <a:rPr lang="en-US" sz="2400" dirty="0">
                <a:gradFill>
                  <a:gsLst>
                    <a:gs pos="2917">
                      <a:schemeClr val="tx1"/>
                    </a:gs>
                    <a:gs pos="30000">
                      <a:schemeClr val="tx1"/>
                    </a:gs>
                  </a:gsLst>
                  <a:lin ang="5400000" scaled="0"/>
                </a:gradFill>
              </a:rPr>
              <a:t>Names and IDs must match</a:t>
            </a:r>
          </a:p>
        </p:txBody>
      </p:sp>
      <p:pic>
        <p:nvPicPr>
          <p:cNvPr id="11" name="Picture 10">
            <a:extLst>
              <a:ext uri="{FF2B5EF4-FFF2-40B4-BE49-F238E27FC236}">
                <a16:creationId xmlns:a16="http://schemas.microsoft.com/office/drawing/2014/main" id="{0F21D9B8-F394-4BC3-936A-C3E14896585A}"/>
              </a:ext>
            </a:extLst>
          </p:cNvPr>
          <p:cNvPicPr>
            <a:picLocks noChangeAspect="1"/>
          </p:cNvPicPr>
          <p:nvPr/>
        </p:nvPicPr>
        <p:blipFill>
          <a:blip r:embed="rId5"/>
          <a:stretch>
            <a:fillRect/>
          </a:stretch>
        </p:blipFill>
        <p:spPr>
          <a:xfrm>
            <a:off x="0" y="2106482"/>
            <a:ext cx="5286375" cy="276225"/>
          </a:xfrm>
          <a:prstGeom prst="rect">
            <a:avLst/>
          </a:prstGeom>
        </p:spPr>
      </p:pic>
      <p:pic>
        <p:nvPicPr>
          <p:cNvPr id="14" name="Picture 13">
            <a:extLst>
              <a:ext uri="{FF2B5EF4-FFF2-40B4-BE49-F238E27FC236}">
                <a16:creationId xmlns:a16="http://schemas.microsoft.com/office/drawing/2014/main" id="{5D4F35F2-ABC2-408E-8849-50C706785D55}"/>
              </a:ext>
            </a:extLst>
          </p:cNvPr>
          <p:cNvPicPr>
            <a:picLocks noChangeAspect="1"/>
          </p:cNvPicPr>
          <p:nvPr/>
        </p:nvPicPr>
        <p:blipFill>
          <a:blip r:embed="rId6"/>
          <a:stretch>
            <a:fillRect/>
          </a:stretch>
        </p:blipFill>
        <p:spPr>
          <a:xfrm>
            <a:off x="6326543" y="1995103"/>
            <a:ext cx="8105775" cy="247650"/>
          </a:xfrm>
          <a:prstGeom prst="rect">
            <a:avLst/>
          </a:prstGeom>
        </p:spPr>
      </p:pic>
    </p:spTree>
    <p:extLst>
      <p:ext uri="{BB962C8B-B14F-4D97-AF65-F5344CB8AC3E}">
        <p14:creationId xmlns:p14="http://schemas.microsoft.com/office/powerpoint/2010/main" val="2928929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958F-0474-4448-BB66-372153ED5E4A}"/>
              </a:ext>
            </a:extLst>
          </p:cNvPr>
          <p:cNvSpPr>
            <a:spLocks noGrp="1"/>
          </p:cNvSpPr>
          <p:nvPr>
            <p:ph type="title"/>
          </p:nvPr>
        </p:nvSpPr>
        <p:spPr/>
        <p:txBody>
          <a:bodyPr/>
          <a:lstStyle/>
          <a:p>
            <a:r>
              <a:rPr lang="en-US" dirty="0"/>
              <a:t>Moving tables from C/AL into Extension</a:t>
            </a:r>
          </a:p>
        </p:txBody>
      </p:sp>
      <p:sp>
        <p:nvSpPr>
          <p:cNvPr id="3" name="Text Placeholder 2">
            <a:extLst>
              <a:ext uri="{FF2B5EF4-FFF2-40B4-BE49-F238E27FC236}">
                <a16:creationId xmlns:a16="http://schemas.microsoft.com/office/drawing/2014/main" id="{E9F1FEDF-C470-4580-ADCD-3FA32F776BE7}"/>
              </a:ext>
            </a:extLst>
          </p:cNvPr>
          <p:cNvSpPr>
            <a:spLocks noGrp="1"/>
          </p:cNvSpPr>
          <p:nvPr>
            <p:ph type="body" sz="quarter" idx="10"/>
          </p:nvPr>
        </p:nvSpPr>
        <p:spPr>
          <a:xfrm>
            <a:off x="451643" y="1536797"/>
            <a:ext cx="11533187" cy="5232202"/>
          </a:xfrm>
        </p:spPr>
        <p:txBody>
          <a:bodyPr/>
          <a:lstStyle/>
          <a:p>
            <a:r>
              <a:rPr lang="en-US" dirty="0">
                <a:latin typeface="+mn-lt"/>
              </a:rPr>
              <a:t>The move is simple – app will take the ownership of the tables automatically. </a:t>
            </a:r>
          </a:p>
          <a:p>
            <a:r>
              <a:rPr lang="en-US" dirty="0">
                <a:latin typeface="+mn-lt"/>
              </a:rPr>
              <a:t>For this to happen we need to append the App Id </a:t>
            </a:r>
            <a:r>
              <a:rPr lang="en-US" dirty="0" err="1">
                <a:latin typeface="+mn-lt"/>
              </a:rPr>
              <a:t>guid</a:t>
            </a:r>
            <a:r>
              <a:rPr lang="en-US" dirty="0">
                <a:latin typeface="+mn-lt"/>
              </a:rPr>
              <a:t> to all tables that app owns in SQL and update the metadata in related system tables (Nav Object Metadata and similar).</a:t>
            </a:r>
          </a:p>
          <a:p>
            <a:endParaRPr lang="en-US" dirty="0">
              <a:latin typeface="+mn-lt"/>
            </a:endParaRPr>
          </a:p>
          <a:p>
            <a:r>
              <a:rPr lang="en-US" dirty="0">
                <a:latin typeface="+mn-lt"/>
              </a:rPr>
              <a:t>Move will be executed only if Name and ID of the Table matches in C/AL and AL. Fields are not used to determine if table can be moved to extension automatically . If the fields do not match, we will move the table and Latter upgrade steps will most likely fail.</a:t>
            </a:r>
          </a:p>
          <a:p>
            <a:endParaRPr lang="en-US" dirty="0">
              <a:latin typeface="+mn-lt"/>
            </a:endParaRPr>
          </a:p>
          <a:p>
            <a:r>
              <a:rPr lang="en-US" dirty="0">
                <a:latin typeface="+mn-lt"/>
              </a:rPr>
              <a:t>Only possible from C/AL to AL. It is currently not possible to move tables from one extension to another</a:t>
            </a:r>
          </a:p>
          <a:p>
            <a:endParaRPr lang="en-US" dirty="0">
              <a:latin typeface="+mn-lt"/>
            </a:endParaRPr>
          </a:p>
          <a:p>
            <a:r>
              <a:rPr lang="en-US" dirty="0">
                <a:latin typeface="+mn-lt"/>
              </a:rPr>
              <a:t>Executed during Sync-</a:t>
            </a:r>
            <a:r>
              <a:rPr lang="en-US" dirty="0" err="1">
                <a:latin typeface="+mn-lt"/>
              </a:rPr>
              <a:t>NAVApp</a:t>
            </a:r>
            <a:r>
              <a:rPr lang="en-US" dirty="0">
                <a:latin typeface="+mn-lt"/>
              </a:rPr>
              <a:t> package in the upgrade code</a:t>
            </a:r>
          </a:p>
          <a:p>
            <a:endParaRPr lang="en-US" dirty="0">
              <a:latin typeface="+mn-lt"/>
            </a:endParaRPr>
          </a:p>
          <a:p>
            <a:r>
              <a:rPr lang="en-US" dirty="0">
                <a:latin typeface="+mn-lt"/>
              </a:rPr>
              <a:t>You can use Test-</a:t>
            </a:r>
            <a:r>
              <a:rPr lang="en-US" dirty="0" err="1">
                <a:latin typeface="+mn-lt"/>
              </a:rPr>
              <a:t>NAVTenantDatabaseSchema</a:t>
            </a:r>
            <a:r>
              <a:rPr lang="en-US" dirty="0">
                <a:latin typeface="+mn-lt"/>
              </a:rPr>
              <a:t> to verify if all tables were moved</a:t>
            </a:r>
          </a:p>
          <a:p>
            <a:r>
              <a:rPr lang="en-US" dirty="0">
                <a:hlinkClick r:id="rId2"/>
              </a:rPr>
              <a:t>https://docs.microsoft.com/en-us/powershell/module/microsoft.dynamics.nav.management/test-navtenantdatabaseschema?view=businesscentral-ps-15</a:t>
            </a:r>
            <a:endParaRPr lang="en-US" dirty="0">
              <a:latin typeface="+mn-lt"/>
            </a:endParaRPr>
          </a:p>
          <a:p>
            <a:endParaRPr lang="en-US" dirty="0">
              <a:latin typeface="+mn-lt"/>
            </a:endParaRPr>
          </a:p>
        </p:txBody>
      </p:sp>
    </p:spTree>
    <p:extLst>
      <p:ext uri="{BB962C8B-B14F-4D97-AF65-F5344CB8AC3E}">
        <p14:creationId xmlns:p14="http://schemas.microsoft.com/office/powerpoint/2010/main" val="1645773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6493-068D-4F21-B2F8-04267537401F}"/>
              </a:ext>
            </a:extLst>
          </p:cNvPr>
          <p:cNvSpPr>
            <a:spLocks noGrp="1"/>
          </p:cNvSpPr>
          <p:nvPr>
            <p:ph type="title"/>
          </p:nvPr>
        </p:nvSpPr>
        <p:spPr/>
        <p:txBody>
          <a:bodyPr/>
          <a:lstStyle/>
          <a:p>
            <a:r>
              <a:rPr lang="en-US" dirty="0"/>
              <a:t>Moving tables to AL</a:t>
            </a:r>
          </a:p>
        </p:txBody>
      </p:sp>
      <p:pic>
        <p:nvPicPr>
          <p:cNvPr id="8" name="Picture 7">
            <a:extLst>
              <a:ext uri="{FF2B5EF4-FFF2-40B4-BE49-F238E27FC236}">
                <a16:creationId xmlns:a16="http://schemas.microsoft.com/office/drawing/2014/main" id="{FB1312CF-41CB-4ADE-8CD5-DD7FE86856F7}"/>
              </a:ext>
            </a:extLst>
          </p:cNvPr>
          <p:cNvPicPr>
            <a:picLocks noChangeAspect="1"/>
          </p:cNvPicPr>
          <p:nvPr/>
        </p:nvPicPr>
        <p:blipFill>
          <a:blip r:embed="rId3"/>
          <a:stretch>
            <a:fillRect/>
          </a:stretch>
        </p:blipFill>
        <p:spPr>
          <a:xfrm>
            <a:off x="551897" y="3794912"/>
            <a:ext cx="3409950" cy="1581150"/>
          </a:xfrm>
          <a:prstGeom prst="rect">
            <a:avLst/>
          </a:prstGeom>
        </p:spPr>
      </p:pic>
      <p:pic>
        <p:nvPicPr>
          <p:cNvPr id="7" name="Picture 6">
            <a:extLst>
              <a:ext uri="{FF2B5EF4-FFF2-40B4-BE49-F238E27FC236}">
                <a16:creationId xmlns:a16="http://schemas.microsoft.com/office/drawing/2014/main" id="{7D9438B7-A7D1-4A32-BEB1-DA122670CBD8}"/>
              </a:ext>
            </a:extLst>
          </p:cNvPr>
          <p:cNvPicPr>
            <a:picLocks noChangeAspect="1"/>
          </p:cNvPicPr>
          <p:nvPr/>
        </p:nvPicPr>
        <p:blipFill>
          <a:blip r:embed="rId4"/>
          <a:stretch>
            <a:fillRect/>
          </a:stretch>
        </p:blipFill>
        <p:spPr>
          <a:xfrm>
            <a:off x="551897" y="3794912"/>
            <a:ext cx="5524500" cy="1581150"/>
          </a:xfrm>
          <a:prstGeom prst="rect">
            <a:avLst/>
          </a:prstGeom>
        </p:spPr>
      </p:pic>
      <p:pic>
        <p:nvPicPr>
          <p:cNvPr id="6" name="Picture 5">
            <a:extLst>
              <a:ext uri="{FF2B5EF4-FFF2-40B4-BE49-F238E27FC236}">
                <a16:creationId xmlns:a16="http://schemas.microsoft.com/office/drawing/2014/main" id="{89E9E3EC-254D-4C13-8AD4-E58185FE0CFE}"/>
              </a:ext>
            </a:extLst>
          </p:cNvPr>
          <p:cNvPicPr>
            <a:picLocks noChangeAspect="1"/>
          </p:cNvPicPr>
          <p:nvPr/>
        </p:nvPicPr>
        <p:blipFill rotWithShape="1">
          <a:blip r:embed="rId5"/>
          <a:srcRect b="4519"/>
          <a:stretch/>
        </p:blipFill>
        <p:spPr>
          <a:xfrm>
            <a:off x="551897" y="3794912"/>
            <a:ext cx="7038975" cy="1555171"/>
          </a:xfrm>
          <a:prstGeom prst="rect">
            <a:avLst/>
          </a:prstGeom>
        </p:spPr>
      </p:pic>
      <p:sp>
        <p:nvSpPr>
          <p:cNvPr id="10" name="Text Placeholder 2">
            <a:extLst>
              <a:ext uri="{FF2B5EF4-FFF2-40B4-BE49-F238E27FC236}">
                <a16:creationId xmlns:a16="http://schemas.microsoft.com/office/drawing/2014/main" id="{1DE98C52-A12E-4D9F-A5AE-9483CD1DFC77}"/>
              </a:ext>
            </a:extLst>
          </p:cNvPr>
          <p:cNvSpPr>
            <a:spLocks noGrp="1"/>
          </p:cNvSpPr>
          <p:nvPr>
            <p:ph type="body" sz="quarter" idx="10"/>
          </p:nvPr>
        </p:nvSpPr>
        <p:spPr>
          <a:xfrm>
            <a:off x="8361472" y="2178264"/>
            <a:ext cx="3950119" cy="4580356"/>
          </a:xfrm>
        </p:spPr>
        <p:txBody>
          <a:bodyPr/>
          <a:lstStyle/>
          <a:p>
            <a:r>
              <a:rPr lang="en-US" sz="1400" dirty="0">
                <a:latin typeface="+mn-lt"/>
              </a:rPr>
              <a:t>Slide is animated - We add GUIDs to tables as we sync apps. Syncing system application will add the first </a:t>
            </a:r>
            <a:r>
              <a:rPr lang="en-US" sz="1400" dirty="0" err="1">
                <a:latin typeface="+mn-lt"/>
              </a:rPr>
              <a:t>guid</a:t>
            </a:r>
            <a:r>
              <a:rPr lang="en-US" sz="1400" dirty="0">
                <a:latin typeface="+mn-lt"/>
              </a:rPr>
              <a:t>, syncing base application will add the second </a:t>
            </a:r>
            <a:r>
              <a:rPr lang="en-US" sz="1400" dirty="0" err="1">
                <a:latin typeface="+mn-lt"/>
              </a:rPr>
              <a:t>guid</a:t>
            </a:r>
            <a:r>
              <a:rPr lang="en-US" sz="1400" dirty="0">
                <a:latin typeface="+mn-lt"/>
              </a:rPr>
              <a:t> and so on…</a:t>
            </a:r>
          </a:p>
          <a:p>
            <a:endParaRPr lang="en-US" sz="1400" dirty="0">
              <a:latin typeface="+mn-lt"/>
            </a:endParaRPr>
          </a:p>
          <a:p>
            <a:r>
              <a:rPr lang="en-US" sz="1400" dirty="0">
                <a:latin typeface="+mn-lt"/>
              </a:rPr>
              <a:t>At the Sync-</a:t>
            </a:r>
            <a:r>
              <a:rPr lang="en-US" sz="1400" dirty="0" err="1">
                <a:latin typeface="+mn-lt"/>
              </a:rPr>
              <a:t>NavApp</a:t>
            </a:r>
            <a:r>
              <a:rPr lang="en-US" sz="1400" dirty="0">
                <a:latin typeface="+mn-lt"/>
              </a:rPr>
              <a:t> step we will look at the extensions metadata, find the tables by the name and ID and update it in SQL</a:t>
            </a:r>
          </a:p>
          <a:p>
            <a:endParaRPr lang="en-US" sz="1400" dirty="0">
              <a:latin typeface="+mn-lt"/>
            </a:endParaRPr>
          </a:p>
          <a:p>
            <a:r>
              <a:rPr lang="en-US" sz="1400" dirty="0">
                <a:latin typeface="+mn-lt"/>
              </a:rPr>
              <a:t>This is for demonstration purposes only. To see the proper script look at </a:t>
            </a:r>
            <a:r>
              <a:rPr lang="en-US" sz="1400" dirty="0">
                <a:hlinkClick r:id="rId6"/>
              </a:rPr>
              <a:t>https://github.com/microsoft/BCUpgrade/blob/master/15X%20-%20Business%20Central%202019%20Wave%202/Example/UpgradeLibrary.psm1</a:t>
            </a:r>
            <a:endParaRPr lang="en-US" sz="1400" dirty="0">
              <a:latin typeface="+mn-lt"/>
            </a:endParaRPr>
          </a:p>
        </p:txBody>
      </p:sp>
      <p:pic>
        <p:nvPicPr>
          <p:cNvPr id="3" name="Picture 2">
            <a:extLst>
              <a:ext uri="{FF2B5EF4-FFF2-40B4-BE49-F238E27FC236}">
                <a16:creationId xmlns:a16="http://schemas.microsoft.com/office/drawing/2014/main" id="{51D55C49-CB46-4A2E-BB77-6671F4C89CA5}"/>
              </a:ext>
            </a:extLst>
          </p:cNvPr>
          <p:cNvPicPr>
            <a:picLocks noChangeAspect="1"/>
          </p:cNvPicPr>
          <p:nvPr/>
        </p:nvPicPr>
        <p:blipFill>
          <a:blip r:embed="rId7"/>
          <a:stretch>
            <a:fillRect/>
          </a:stretch>
        </p:blipFill>
        <p:spPr>
          <a:xfrm>
            <a:off x="509144" y="1157364"/>
            <a:ext cx="7581900" cy="2524125"/>
          </a:xfrm>
          <a:prstGeom prst="rect">
            <a:avLst/>
          </a:prstGeom>
        </p:spPr>
      </p:pic>
    </p:spTree>
    <p:extLst>
      <p:ext uri="{BB962C8B-B14F-4D97-AF65-F5344CB8AC3E}">
        <p14:creationId xmlns:p14="http://schemas.microsoft.com/office/powerpoint/2010/main" val="4077495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0F21-E091-47F6-B7C5-65203E40400E}"/>
              </a:ext>
            </a:extLst>
          </p:cNvPr>
          <p:cNvSpPr>
            <a:spLocks noGrp="1"/>
          </p:cNvSpPr>
          <p:nvPr>
            <p:ph type="title"/>
          </p:nvPr>
        </p:nvSpPr>
        <p:spPr>
          <a:solidFill>
            <a:schemeClr val="bg1"/>
          </a:solidFill>
        </p:spPr>
        <p:txBody>
          <a:bodyPr/>
          <a:lstStyle/>
          <a:p>
            <a:r>
              <a:rPr lang="en-US" dirty="0"/>
              <a:t>Moving added fields</a:t>
            </a:r>
          </a:p>
        </p:txBody>
      </p:sp>
      <p:pic>
        <p:nvPicPr>
          <p:cNvPr id="15" name="Picture 14">
            <a:extLst>
              <a:ext uri="{FF2B5EF4-FFF2-40B4-BE49-F238E27FC236}">
                <a16:creationId xmlns:a16="http://schemas.microsoft.com/office/drawing/2014/main" id="{9C1B7889-09B5-41E2-B0E2-FC073C3030D6}"/>
              </a:ext>
            </a:extLst>
          </p:cNvPr>
          <p:cNvPicPr>
            <a:picLocks noChangeAspect="1"/>
          </p:cNvPicPr>
          <p:nvPr/>
        </p:nvPicPr>
        <p:blipFill>
          <a:blip r:embed="rId2"/>
          <a:stretch>
            <a:fillRect/>
          </a:stretch>
        </p:blipFill>
        <p:spPr>
          <a:xfrm>
            <a:off x="5605984" y="2147133"/>
            <a:ext cx="6545515" cy="3029802"/>
          </a:xfrm>
          <a:prstGeom prst="rect">
            <a:avLst/>
          </a:prstGeom>
        </p:spPr>
      </p:pic>
      <p:sp>
        <p:nvSpPr>
          <p:cNvPr id="5" name="Text Placeholder 2">
            <a:extLst>
              <a:ext uri="{FF2B5EF4-FFF2-40B4-BE49-F238E27FC236}">
                <a16:creationId xmlns:a16="http://schemas.microsoft.com/office/drawing/2014/main" id="{4E3CE540-57F5-434A-91CF-6221A71CC296}"/>
              </a:ext>
            </a:extLst>
          </p:cNvPr>
          <p:cNvSpPr>
            <a:spLocks noGrp="1"/>
          </p:cNvSpPr>
          <p:nvPr>
            <p:ph type="body" sz="quarter" idx="10"/>
          </p:nvPr>
        </p:nvSpPr>
        <p:spPr>
          <a:xfrm>
            <a:off x="451643" y="1536797"/>
            <a:ext cx="5232267" cy="4888133"/>
          </a:xfrm>
        </p:spPr>
        <p:txBody>
          <a:bodyPr/>
          <a:lstStyle/>
          <a:p>
            <a:r>
              <a:rPr lang="en-US" dirty="0">
                <a:latin typeface="+mn-lt"/>
              </a:rPr>
              <a:t>Currently not possible to do automatically</a:t>
            </a:r>
          </a:p>
          <a:p>
            <a:endParaRPr lang="en-US" dirty="0">
              <a:latin typeface="+mn-lt"/>
            </a:endParaRPr>
          </a:p>
          <a:p>
            <a:r>
              <a:rPr lang="en-US" dirty="0">
                <a:latin typeface="+mn-lt"/>
              </a:rPr>
              <a:t>Can be done via Obsoleting</a:t>
            </a:r>
          </a:p>
          <a:p>
            <a:endParaRPr lang="en-US" dirty="0">
              <a:latin typeface="+mn-lt"/>
            </a:endParaRPr>
          </a:p>
          <a:p>
            <a:r>
              <a:rPr lang="en-US" dirty="0">
                <a:latin typeface="+mn-lt"/>
              </a:rPr>
              <a:t>You need to Obsolete the field in C/AL</a:t>
            </a:r>
          </a:p>
          <a:p>
            <a:r>
              <a:rPr lang="en-US" sz="1400" b="1" dirty="0">
                <a:solidFill>
                  <a:schemeClr val="tx2"/>
                </a:solidFill>
                <a:latin typeface="+mn-lt"/>
              </a:rPr>
              <a:t>Consider renaming and renumbering the C/AL field to save on refactoring if the field is already named and in proper ID range</a:t>
            </a:r>
          </a:p>
          <a:p>
            <a:endParaRPr lang="en-US" sz="1400" b="1" dirty="0">
              <a:solidFill>
                <a:schemeClr val="tx2"/>
              </a:solidFill>
              <a:latin typeface="+mn-lt"/>
            </a:endParaRPr>
          </a:p>
          <a:p>
            <a:r>
              <a:rPr lang="en-US" dirty="0">
                <a:latin typeface="+mn-lt"/>
              </a:rPr>
              <a:t>Introduce a new field in AL</a:t>
            </a:r>
          </a:p>
          <a:p>
            <a:endParaRPr lang="en-US" dirty="0">
              <a:latin typeface="+mn-lt"/>
            </a:endParaRPr>
          </a:p>
          <a:p>
            <a:r>
              <a:rPr lang="en-US" dirty="0">
                <a:latin typeface="+mn-lt"/>
              </a:rPr>
              <a:t>Write upgrade code or install code to get all records and move old field to new one</a:t>
            </a:r>
          </a:p>
          <a:p>
            <a:endParaRPr lang="en-US" dirty="0">
              <a:latin typeface="+mn-lt"/>
            </a:endParaRPr>
          </a:p>
          <a:p>
            <a:r>
              <a:rPr lang="en-US" dirty="0">
                <a:latin typeface="+mn-lt"/>
              </a:rPr>
              <a:t>Ensure this code is executed only once</a:t>
            </a:r>
          </a:p>
          <a:p>
            <a:endParaRPr lang="en-US" sz="1400" b="1" dirty="0">
              <a:solidFill>
                <a:schemeClr val="tx2"/>
              </a:solidFill>
              <a:latin typeface="+mn-lt"/>
            </a:endParaRPr>
          </a:p>
        </p:txBody>
      </p:sp>
    </p:spTree>
    <p:extLst>
      <p:ext uri="{BB962C8B-B14F-4D97-AF65-F5344CB8AC3E}">
        <p14:creationId xmlns:p14="http://schemas.microsoft.com/office/powerpoint/2010/main" val="40788294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3F0F-E170-4AD1-B622-32AB15F9EFA8}"/>
              </a:ext>
            </a:extLst>
          </p:cNvPr>
          <p:cNvSpPr>
            <a:spLocks noGrp="1"/>
          </p:cNvSpPr>
          <p:nvPr>
            <p:ph type="title"/>
          </p:nvPr>
        </p:nvSpPr>
        <p:spPr>
          <a:xfrm>
            <a:off x="465138" y="632779"/>
            <a:ext cx="11533187" cy="411162"/>
          </a:xfrm>
        </p:spPr>
        <p:txBody>
          <a:bodyPr/>
          <a:lstStyle/>
          <a:p>
            <a:r>
              <a:rPr lang="en-US" dirty="0"/>
              <a:t>Moving fields to table extensions - example</a:t>
            </a:r>
          </a:p>
        </p:txBody>
      </p:sp>
      <p:pic>
        <p:nvPicPr>
          <p:cNvPr id="6" name="Picture 5">
            <a:extLst>
              <a:ext uri="{FF2B5EF4-FFF2-40B4-BE49-F238E27FC236}">
                <a16:creationId xmlns:a16="http://schemas.microsoft.com/office/drawing/2014/main" id="{F96A4EF0-D4A0-4FAB-9CD3-945E3D56B65F}"/>
              </a:ext>
            </a:extLst>
          </p:cNvPr>
          <p:cNvPicPr>
            <a:picLocks noChangeAspect="1"/>
          </p:cNvPicPr>
          <p:nvPr/>
        </p:nvPicPr>
        <p:blipFill>
          <a:blip r:embed="rId2"/>
          <a:stretch>
            <a:fillRect/>
          </a:stretch>
        </p:blipFill>
        <p:spPr>
          <a:xfrm>
            <a:off x="5271714" y="2534877"/>
            <a:ext cx="6053441" cy="1997934"/>
          </a:xfrm>
          <a:prstGeom prst="rect">
            <a:avLst/>
          </a:prstGeom>
        </p:spPr>
      </p:pic>
      <p:sp>
        <p:nvSpPr>
          <p:cNvPr id="7" name="TextBox 6">
            <a:extLst>
              <a:ext uri="{FF2B5EF4-FFF2-40B4-BE49-F238E27FC236}">
                <a16:creationId xmlns:a16="http://schemas.microsoft.com/office/drawing/2014/main" id="{8742C042-EB6B-4176-B70E-9AF190DFD202}"/>
              </a:ext>
            </a:extLst>
          </p:cNvPr>
          <p:cNvSpPr txBox="1"/>
          <p:nvPr/>
        </p:nvSpPr>
        <p:spPr>
          <a:xfrm>
            <a:off x="465138" y="2658359"/>
            <a:ext cx="4436828"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Adding table extension</a:t>
            </a:r>
          </a:p>
          <a:p>
            <a:pPr>
              <a:lnSpc>
                <a:spcPct val="90000"/>
              </a:lnSpc>
              <a:spcAft>
                <a:spcPts val="600"/>
              </a:spcAft>
            </a:pPr>
            <a:r>
              <a:rPr lang="en-US" sz="2400" dirty="0">
                <a:gradFill>
                  <a:gsLst>
                    <a:gs pos="2917">
                      <a:schemeClr val="tx1"/>
                    </a:gs>
                    <a:gs pos="30000">
                      <a:schemeClr val="tx1"/>
                    </a:gs>
                  </a:gsLst>
                  <a:lin ang="5400000" scaled="0"/>
                </a:gradFill>
              </a:rPr>
              <a:t>Field no and name must be different</a:t>
            </a:r>
          </a:p>
        </p:txBody>
      </p:sp>
      <p:sp>
        <p:nvSpPr>
          <p:cNvPr id="8" name="TextBox 7">
            <a:extLst>
              <a:ext uri="{FF2B5EF4-FFF2-40B4-BE49-F238E27FC236}">
                <a16:creationId xmlns:a16="http://schemas.microsoft.com/office/drawing/2014/main" id="{F67D11FB-C9DA-439E-B584-C19A03E233EB}"/>
              </a:ext>
            </a:extLst>
          </p:cNvPr>
          <p:cNvSpPr txBox="1"/>
          <p:nvPr/>
        </p:nvSpPr>
        <p:spPr>
          <a:xfrm>
            <a:off x="465138" y="4951371"/>
            <a:ext cx="4436828"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Write Upgrade code to loop over and copy from Upgrade or </a:t>
            </a:r>
            <a:r>
              <a:rPr lang="en-US" sz="2400" dirty="0" err="1">
                <a:gradFill>
                  <a:gsLst>
                    <a:gs pos="2917">
                      <a:schemeClr val="tx1"/>
                    </a:gs>
                    <a:gs pos="30000">
                      <a:schemeClr val="tx1"/>
                    </a:gs>
                  </a:gsLst>
                  <a:lin ang="5400000" scaled="0"/>
                </a:gradFill>
              </a:rPr>
              <a:t>OnInstall</a:t>
            </a:r>
            <a:r>
              <a:rPr lang="en-US" sz="2400" dirty="0">
                <a:gradFill>
                  <a:gsLst>
                    <a:gs pos="2917">
                      <a:schemeClr val="tx1"/>
                    </a:gs>
                    <a:gs pos="30000">
                      <a:schemeClr val="tx1"/>
                    </a:gs>
                  </a:gsLst>
                  <a:lin ang="5400000" scaled="0"/>
                </a:gradFill>
              </a:rPr>
              <a:t> trigger</a:t>
            </a:r>
          </a:p>
        </p:txBody>
      </p:sp>
      <p:pic>
        <p:nvPicPr>
          <p:cNvPr id="9" name="Picture 8">
            <a:extLst>
              <a:ext uri="{FF2B5EF4-FFF2-40B4-BE49-F238E27FC236}">
                <a16:creationId xmlns:a16="http://schemas.microsoft.com/office/drawing/2014/main" id="{CFB5845C-9DDC-49A4-8AF4-51AA426D6AE1}"/>
              </a:ext>
            </a:extLst>
          </p:cNvPr>
          <p:cNvPicPr>
            <a:picLocks noChangeAspect="1"/>
          </p:cNvPicPr>
          <p:nvPr/>
        </p:nvPicPr>
        <p:blipFill rotWithShape="1">
          <a:blip r:embed="rId3"/>
          <a:srcRect t="72295"/>
          <a:stretch/>
        </p:blipFill>
        <p:spPr>
          <a:xfrm>
            <a:off x="5271714" y="1374617"/>
            <a:ext cx="4028429" cy="987729"/>
          </a:xfrm>
          <a:prstGeom prst="rect">
            <a:avLst/>
          </a:prstGeom>
        </p:spPr>
      </p:pic>
      <p:sp>
        <p:nvSpPr>
          <p:cNvPr id="11" name="TextBox 10">
            <a:extLst>
              <a:ext uri="{FF2B5EF4-FFF2-40B4-BE49-F238E27FC236}">
                <a16:creationId xmlns:a16="http://schemas.microsoft.com/office/drawing/2014/main" id="{9FF89662-6408-4B7B-8941-1C4EBF33ECE8}"/>
              </a:ext>
            </a:extLst>
          </p:cNvPr>
          <p:cNvSpPr txBox="1"/>
          <p:nvPr/>
        </p:nvSpPr>
        <p:spPr>
          <a:xfrm>
            <a:off x="465138" y="1569144"/>
            <a:ext cx="44368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Marking as removed</a:t>
            </a:r>
          </a:p>
        </p:txBody>
      </p:sp>
      <p:pic>
        <p:nvPicPr>
          <p:cNvPr id="3" name="Picture 2">
            <a:extLst>
              <a:ext uri="{FF2B5EF4-FFF2-40B4-BE49-F238E27FC236}">
                <a16:creationId xmlns:a16="http://schemas.microsoft.com/office/drawing/2014/main" id="{5109C1B1-AE9D-4000-9358-658141157F55}"/>
              </a:ext>
            </a:extLst>
          </p:cNvPr>
          <p:cNvPicPr>
            <a:picLocks noChangeAspect="1"/>
          </p:cNvPicPr>
          <p:nvPr/>
        </p:nvPicPr>
        <p:blipFill>
          <a:blip r:embed="rId4"/>
          <a:stretch>
            <a:fillRect/>
          </a:stretch>
        </p:blipFill>
        <p:spPr>
          <a:xfrm>
            <a:off x="5208103" y="4632179"/>
            <a:ext cx="5486401" cy="2365757"/>
          </a:xfrm>
          <a:prstGeom prst="rect">
            <a:avLst/>
          </a:prstGeom>
        </p:spPr>
      </p:pic>
    </p:spTree>
    <p:extLst>
      <p:ext uri="{BB962C8B-B14F-4D97-AF65-F5344CB8AC3E}">
        <p14:creationId xmlns:p14="http://schemas.microsoft.com/office/powerpoint/2010/main" val="26785468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5A14-6D87-4E08-9AC7-A02A88764C62}"/>
              </a:ext>
            </a:extLst>
          </p:cNvPr>
          <p:cNvSpPr>
            <a:spLocks noGrp="1"/>
          </p:cNvSpPr>
          <p:nvPr>
            <p:ph type="title"/>
          </p:nvPr>
        </p:nvSpPr>
        <p:spPr/>
        <p:txBody>
          <a:bodyPr/>
          <a:lstStyle/>
          <a:p>
            <a:r>
              <a:rPr lang="en-US" dirty="0"/>
              <a:t>Extension Uplift - Moving tables to extensions alternative</a:t>
            </a:r>
          </a:p>
        </p:txBody>
      </p:sp>
      <p:sp>
        <p:nvSpPr>
          <p:cNvPr id="3" name="Text Placeholder 2">
            <a:extLst>
              <a:ext uri="{FF2B5EF4-FFF2-40B4-BE49-F238E27FC236}">
                <a16:creationId xmlns:a16="http://schemas.microsoft.com/office/drawing/2014/main" id="{80719096-66C1-44EA-877D-401CC36F156C}"/>
              </a:ext>
            </a:extLst>
          </p:cNvPr>
          <p:cNvSpPr>
            <a:spLocks noGrp="1"/>
          </p:cNvSpPr>
          <p:nvPr>
            <p:ph type="body" sz="quarter" idx="10"/>
          </p:nvPr>
        </p:nvSpPr>
        <p:spPr>
          <a:xfrm>
            <a:off x="465138" y="1667912"/>
            <a:ext cx="11533187" cy="4924425"/>
          </a:xfrm>
        </p:spPr>
        <p:txBody>
          <a:bodyPr/>
          <a:lstStyle/>
          <a:p>
            <a:r>
              <a:rPr lang="en-US" dirty="0"/>
              <a:t>This is a workaround until we get a full support, it is applicable only On-Prem. Steps needed:</a:t>
            </a:r>
          </a:p>
          <a:p>
            <a:pPr marL="457200" indent="-457200">
              <a:buAutoNum type="arabicPeriod"/>
            </a:pPr>
            <a:r>
              <a:rPr lang="en-US" dirty="0"/>
              <a:t>In AL write extension tables – keep the same numbers and the name (or renumber and rename if you want to get to AppStore – PTE)</a:t>
            </a:r>
          </a:p>
          <a:p>
            <a:pPr marL="457200" indent="-457200">
              <a:buFont typeface="Wingdings" panose="05000000000000000000" pitchFamily="2" charset="2"/>
              <a:buAutoNum type="arabicPeriod"/>
            </a:pPr>
            <a:r>
              <a:rPr lang="en-US" dirty="0"/>
              <a:t>Introduce a buffer table (copy of the table with different name and number) in 14.x and remove the fields added from </a:t>
            </a:r>
            <a:r>
              <a:rPr lang="en-US" dirty="0" err="1"/>
              <a:t>BaseApp</a:t>
            </a:r>
            <a:r>
              <a:rPr lang="en-US" dirty="0"/>
              <a:t> tables</a:t>
            </a:r>
          </a:p>
          <a:p>
            <a:pPr marL="457200" indent="-457200">
              <a:buAutoNum type="arabicPeriod"/>
            </a:pPr>
            <a:r>
              <a:rPr lang="en-US" dirty="0"/>
              <a:t>Copy the tables with added fields to the buffer table (Use copy in the </a:t>
            </a:r>
            <a:r>
              <a:rPr lang="en-US" dirty="0" err="1"/>
              <a:t>TableSyncSetup</a:t>
            </a:r>
            <a:r>
              <a:rPr lang="en-US" dirty="0"/>
              <a:t>)</a:t>
            </a:r>
          </a:p>
          <a:p>
            <a:pPr marL="457200" indent="-457200">
              <a:buAutoNum type="arabicPeriod"/>
            </a:pPr>
            <a:r>
              <a:rPr lang="en-US" dirty="0"/>
              <a:t>Do 14 -&gt; 14 upgrade – this will remove added fields, and copy the tables to the buffer</a:t>
            </a:r>
          </a:p>
          <a:p>
            <a:pPr marL="457200" indent="-457200">
              <a:buAutoNum type="arabicPeriod"/>
            </a:pPr>
            <a:r>
              <a:rPr lang="en-US" dirty="0"/>
              <a:t>In the extension copy the values from the buffer to the table extension</a:t>
            </a:r>
          </a:p>
          <a:p>
            <a:endParaRPr lang="en-US" dirty="0"/>
          </a:p>
          <a:p>
            <a:r>
              <a:rPr lang="en-US" dirty="0"/>
              <a:t>Pros:</a:t>
            </a:r>
          </a:p>
          <a:p>
            <a:r>
              <a:rPr lang="en-US" dirty="0"/>
              <a:t>No rename needed, renaming and renumbering is easy if necessary</a:t>
            </a:r>
          </a:p>
          <a:p>
            <a:endParaRPr lang="en-US" dirty="0"/>
          </a:p>
          <a:p>
            <a:r>
              <a:rPr lang="en-US" dirty="0"/>
              <a:t>Cons:</a:t>
            </a:r>
          </a:p>
          <a:p>
            <a:r>
              <a:rPr lang="en-US" dirty="0"/>
              <a:t>Works only On-Prem</a:t>
            </a:r>
          </a:p>
          <a:p>
            <a:r>
              <a:rPr lang="en-US" dirty="0"/>
              <a:t>Be careful when syncing with force since it is force syncing entire table</a:t>
            </a:r>
          </a:p>
          <a:p>
            <a:r>
              <a:rPr lang="en-US" dirty="0"/>
              <a:t>We recommend to automate the process</a:t>
            </a:r>
          </a:p>
        </p:txBody>
      </p:sp>
    </p:spTree>
    <p:extLst>
      <p:ext uri="{BB962C8B-B14F-4D97-AF65-F5344CB8AC3E}">
        <p14:creationId xmlns:p14="http://schemas.microsoft.com/office/powerpoint/2010/main" val="25381642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5327-B4E9-452D-B366-17D899DA6B55}"/>
              </a:ext>
            </a:extLst>
          </p:cNvPr>
          <p:cNvSpPr>
            <a:spLocks noGrp="1"/>
          </p:cNvSpPr>
          <p:nvPr>
            <p:ph type="title"/>
          </p:nvPr>
        </p:nvSpPr>
        <p:spPr/>
        <p:txBody>
          <a:bodyPr/>
          <a:lstStyle/>
          <a:p>
            <a:r>
              <a:rPr lang="en-US" dirty="0"/>
              <a:t>Moving added fields On-Prem - Workarounds</a:t>
            </a:r>
          </a:p>
        </p:txBody>
      </p:sp>
      <p:sp>
        <p:nvSpPr>
          <p:cNvPr id="3" name="Text Placeholder 2">
            <a:extLst>
              <a:ext uri="{FF2B5EF4-FFF2-40B4-BE49-F238E27FC236}">
                <a16:creationId xmlns:a16="http://schemas.microsoft.com/office/drawing/2014/main" id="{A96638BF-2AC8-45A3-B0F4-73CCB1DA3C52}"/>
              </a:ext>
            </a:extLst>
          </p:cNvPr>
          <p:cNvSpPr>
            <a:spLocks noGrp="1"/>
          </p:cNvSpPr>
          <p:nvPr>
            <p:ph type="body" sz="quarter" idx="10"/>
          </p:nvPr>
        </p:nvSpPr>
        <p:spPr>
          <a:xfrm>
            <a:off x="465138" y="1444244"/>
            <a:ext cx="11533187" cy="5232202"/>
          </a:xfrm>
        </p:spPr>
        <p:txBody>
          <a:bodyPr/>
          <a:lstStyle/>
          <a:p>
            <a:r>
              <a:rPr lang="en-US" dirty="0"/>
              <a:t>If you are still On-Prem and would like to get the same architectures as on SaaS and do not want to wait, MVPs wrote blogposts with workarounds. </a:t>
            </a:r>
          </a:p>
          <a:p>
            <a:endParaRPr lang="en-US" dirty="0"/>
          </a:p>
          <a:p>
            <a:r>
              <a:rPr lang="en-US" dirty="0"/>
              <a:t>E.g. you may look into this blog article: </a:t>
            </a:r>
            <a:r>
              <a:rPr lang="en-US" dirty="0">
                <a:hlinkClick r:id="rId2"/>
              </a:rPr>
              <a:t>https://www.hougaard.com/uplifting/</a:t>
            </a:r>
            <a:r>
              <a:rPr lang="en-US" dirty="0"/>
              <a:t>. It contains the automated way of moving data via SQL </a:t>
            </a:r>
            <a:r>
              <a:rPr lang="en-US" dirty="0" err="1"/>
              <a:t>Scipts</a:t>
            </a:r>
            <a:r>
              <a:rPr lang="en-US" dirty="0"/>
              <a:t>. This approach cannot be used if you have an extension in SaaS at this moment.</a:t>
            </a:r>
          </a:p>
          <a:p>
            <a:endParaRPr lang="en-US" dirty="0"/>
          </a:p>
          <a:p>
            <a:r>
              <a:rPr lang="en-US" dirty="0"/>
              <a:t>We have not tested these approach, so we do not know if they work.</a:t>
            </a:r>
          </a:p>
          <a:p>
            <a:endParaRPr lang="en-US" dirty="0"/>
          </a:p>
          <a:p>
            <a:r>
              <a:rPr lang="en-US" dirty="0"/>
              <a:t>Potential Risks:</a:t>
            </a:r>
          </a:p>
          <a:p>
            <a:r>
              <a:rPr lang="en-US" dirty="0"/>
              <a:t>SQL schema generated would not match the schema from the extension</a:t>
            </a:r>
          </a:p>
          <a:p>
            <a:r>
              <a:rPr lang="en-US" dirty="0"/>
              <a:t>You need to make sure that the contents of the Object Metadata, Object Metadata Snapshot and related Object tables (Storing C/AL code) is updated correctly</a:t>
            </a:r>
          </a:p>
          <a:p>
            <a:r>
              <a:rPr lang="en-US" dirty="0"/>
              <a:t>You need to make sure that the contents of the NAV App Object Metadata is updated correctly (Stores AL code)</a:t>
            </a:r>
          </a:p>
          <a:p>
            <a:endParaRPr lang="en-US" dirty="0"/>
          </a:p>
          <a:p>
            <a:r>
              <a:rPr lang="en-US" dirty="0"/>
              <a:t>These could cause problems with future upgrades or runtime errors</a:t>
            </a:r>
          </a:p>
        </p:txBody>
      </p:sp>
    </p:spTree>
    <p:extLst>
      <p:ext uri="{BB962C8B-B14F-4D97-AF65-F5344CB8AC3E}">
        <p14:creationId xmlns:p14="http://schemas.microsoft.com/office/powerpoint/2010/main" val="8846561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E3E0-0C84-4BE3-BA28-EA498102B2E4}"/>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3CF32807-1237-4426-8980-C43E62184916}"/>
              </a:ext>
            </a:extLst>
          </p:cNvPr>
          <p:cNvSpPr>
            <a:spLocks noGrp="1"/>
          </p:cNvSpPr>
          <p:nvPr>
            <p:ph type="body" sz="quarter" idx="10"/>
          </p:nvPr>
        </p:nvSpPr>
        <p:spPr>
          <a:xfrm>
            <a:off x="1595621" y="3702947"/>
            <a:ext cx="11533187" cy="307777"/>
          </a:xfrm>
        </p:spPr>
        <p:txBody>
          <a:bodyPr/>
          <a:lstStyle/>
          <a:p>
            <a:r>
              <a:rPr lang="en-US" dirty="0"/>
              <a:t>Cannot move tables/field from one extension to another (yet)</a:t>
            </a:r>
          </a:p>
        </p:txBody>
      </p:sp>
      <p:sp>
        <p:nvSpPr>
          <p:cNvPr id="6" name="Text Placeholder 2">
            <a:extLst>
              <a:ext uri="{FF2B5EF4-FFF2-40B4-BE49-F238E27FC236}">
                <a16:creationId xmlns:a16="http://schemas.microsoft.com/office/drawing/2014/main" id="{367D3872-C424-48F7-B714-6A3966006109}"/>
              </a:ext>
            </a:extLst>
          </p:cNvPr>
          <p:cNvSpPr txBox="1">
            <a:spLocks/>
          </p:cNvSpPr>
          <p:nvPr/>
        </p:nvSpPr>
        <p:spPr>
          <a:xfrm>
            <a:off x="1595621" y="2985931"/>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field to table extensions can be cumbersome</a:t>
            </a:r>
          </a:p>
        </p:txBody>
      </p:sp>
      <p:sp>
        <p:nvSpPr>
          <p:cNvPr id="11" name="Text Placeholder 2">
            <a:extLst>
              <a:ext uri="{FF2B5EF4-FFF2-40B4-BE49-F238E27FC236}">
                <a16:creationId xmlns:a16="http://schemas.microsoft.com/office/drawing/2014/main" id="{DF5B8372-E9C5-4A65-99C1-782212494C9C}"/>
              </a:ext>
            </a:extLst>
          </p:cNvPr>
          <p:cNvSpPr txBox="1">
            <a:spLocks/>
          </p:cNvSpPr>
          <p:nvPr/>
        </p:nvSpPr>
        <p:spPr>
          <a:xfrm>
            <a:off x="1595621" y="2141413"/>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full tables is automatic (limitation Names and IDs must match)</a:t>
            </a:r>
          </a:p>
        </p:txBody>
      </p:sp>
      <p:pic>
        <p:nvPicPr>
          <p:cNvPr id="13" name="Graphic 12" descr="Checkmark">
            <a:extLst>
              <a:ext uri="{FF2B5EF4-FFF2-40B4-BE49-F238E27FC236}">
                <a16:creationId xmlns:a16="http://schemas.microsoft.com/office/drawing/2014/main" id="{89016224-E2B8-4B05-A9AC-9BC4232F4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587" y="2074140"/>
            <a:ext cx="517433" cy="517433"/>
          </a:xfrm>
          <a:prstGeom prst="rect">
            <a:avLst/>
          </a:prstGeom>
        </p:spPr>
      </p:pic>
      <p:pic>
        <p:nvPicPr>
          <p:cNvPr id="15" name="Graphic 14" descr="Gears">
            <a:extLst>
              <a:ext uri="{FF2B5EF4-FFF2-40B4-BE49-F238E27FC236}">
                <a16:creationId xmlns:a16="http://schemas.microsoft.com/office/drawing/2014/main" id="{6B45178A-4F2B-420B-91E8-0B3FEE65C1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 y="2840365"/>
            <a:ext cx="574243" cy="574243"/>
          </a:xfrm>
          <a:prstGeom prst="rect">
            <a:avLst/>
          </a:prstGeom>
        </p:spPr>
      </p:pic>
      <p:pic>
        <p:nvPicPr>
          <p:cNvPr id="17" name="Graphic 16" descr="Close">
            <a:extLst>
              <a:ext uri="{FF2B5EF4-FFF2-40B4-BE49-F238E27FC236}">
                <a16:creationId xmlns:a16="http://schemas.microsoft.com/office/drawing/2014/main" id="{25AF2BF7-011A-4EF8-87EB-AA316C802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604" y="3555005"/>
            <a:ext cx="574243" cy="574243"/>
          </a:xfrm>
          <a:prstGeom prst="rect">
            <a:avLst/>
          </a:prstGeom>
        </p:spPr>
      </p:pic>
    </p:spTree>
    <p:extLst>
      <p:ext uri="{BB962C8B-B14F-4D97-AF65-F5344CB8AC3E}">
        <p14:creationId xmlns:p14="http://schemas.microsoft.com/office/powerpoint/2010/main" val="33554185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BA02-ACFF-4977-92D7-0DDA3CF43777}"/>
              </a:ext>
            </a:extLst>
          </p:cNvPr>
          <p:cNvSpPr>
            <a:spLocks noGrp="1"/>
          </p:cNvSpPr>
          <p:nvPr>
            <p:ph type="title"/>
          </p:nvPr>
        </p:nvSpPr>
        <p:spPr/>
        <p:txBody>
          <a:bodyPr/>
          <a:lstStyle/>
          <a:p>
            <a:r>
              <a:rPr lang="en-US" dirty="0"/>
              <a:t>Features in progress</a:t>
            </a:r>
          </a:p>
        </p:txBody>
      </p:sp>
      <p:sp>
        <p:nvSpPr>
          <p:cNvPr id="3" name="Text Placeholder 2">
            <a:extLst>
              <a:ext uri="{FF2B5EF4-FFF2-40B4-BE49-F238E27FC236}">
                <a16:creationId xmlns:a16="http://schemas.microsoft.com/office/drawing/2014/main" id="{ED0E0616-27E6-4A00-B938-142EDC1D9F0F}"/>
              </a:ext>
            </a:extLst>
          </p:cNvPr>
          <p:cNvSpPr>
            <a:spLocks noGrp="1"/>
          </p:cNvSpPr>
          <p:nvPr>
            <p:ph type="body" sz="quarter" idx="10"/>
          </p:nvPr>
        </p:nvSpPr>
        <p:spPr>
          <a:xfrm>
            <a:off x="451643" y="1205703"/>
            <a:ext cx="11533187" cy="615553"/>
          </a:xfrm>
        </p:spPr>
        <p:txBody>
          <a:bodyPr/>
          <a:lstStyle/>
          <a:p>
            <a:r>
              <a:rPr lang="en-US" dirty="0"/>
              <a:t>Moving fields automatically to table extensions</a:t>
            </a:r>
          </a:p>
          <a:p>
            <a:r>
              <a:rPr lang="en-US" dirty="0"/>
              <a:t>Moving tables from one extension to another</a:t>
            </a:r>
          </a:p>
        </p:txBody>
      </p:sp>
      <p:sp>
        <p:nvSpPr>
          <p:cNvPr id="6" name="Title 1">
            <a:extLst>
              <a:ext uri="{FF2B5EF4-FFF2-40B4-BE49-F238E27FC236}">
                <a16:creationId xmlns:a16="http://schemas.microsoft.com/office/drawing/2014/main" id="{8F8596DB-7CE1-46AC-ACCE-72671DDDC8D5}"/>
              </a:ext>
            </a:extLst>
          </p:cNvPr>
          <p:cNvSpPr txBox="1">
            <a:spLocks/>
          </p:cNvSpPr>
          <p:nvPr/>
        </p:nvSpPr>
        <p:spPr>
          <a:xfrm>
            <a:off x="451642" y="2349340"/>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Features investigated</a:t>
            </a:r>
          </a:p>
        </p:txBody>
      </p:sp>
      <p:sp>
        <p:nvSpPr>
          <p:cNvPr id="8" name="Text Placeholder 2">
            <a:extLst>
              <a:ext uri="{FF2B5EF4-FFF2-40B4-BE49-F238E27FC236}">
                <a16:creationId xmlns:a16="http://schemas.microsoft.com/office/drawing/2014/main" id="{07B2FA7F-1CC9-4AFD-9B32-2D3E1523285B}"/>
              </a:ext>
            </a:extLst>
          </p:cNvPr>
          <p:cNvSpPr txBox="1">
            <a:spLocks/>
          </p:cNvSpPr>
          <p:nvPr/>
        </p:nvSpPr>
        <p:spPr>
          <a:xfrm>
            <a:off x="465138" y="2881709"/>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Allowing to rename and renumber the tables in an automatic way</a:t>
            </a:r>
          </a:p>
        </p:txBody>
      </p:sp>
      <p:sp>
        <p:nvSpPr>
          <p:cNvPr id="9" name="Title 1">
            <a:extLst>
              <a:ext uri="{FF2B5EF4-FFF2-40B4-BE49-F238E27FC236}">
                <a16:creationId xmlns:a16="http://schemas.microsoft.com/office/drawing/2014/main" id="{DEA56A86-A547-498F-A2C0-EABA197E343F}"/>
              </a:ext>
            </a:extLst>
          </p:cNvPr>
          <p:cNvSpPr txBox="1">
            <a:spLocks/>
          </p:cNvSpPr>
          <p:nvPr/>
        </p:nvSpPr>
        <p:spPr>
          <a:xfrm>
            <a:off x="465138" y="3805039"/>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Features on backlog</a:t>
            </a:r>
          </a:p>
        </p:txBody>
      </p:sp>
      <p:sp>
        <p:nvSpPr>
          <p:cNvPr id="10" name="Text Placeholder 2">
            <a:extLst>
              <a:ext uri="{FF2B5EF4-FFF2-40B4-BE49-F238E27FC236}">
                <a16:creationId xmlns:a16="http://schemas.microsoft.com/office/drawing/2014/main" id="{AA3DF49B-22EF-48DB-A66D-64D9FBE4BFA6}"/>
              </a:ext>
            </a:extLst>
          </p:cNvPr>
          <p:cNvSpPr txBox="1">
            <a:spLocks/>
          </p:cNvSpPr>
          <p:nvPr/>
        </p:nvSpPr>
        <p:spPr>
          <a:xfrm>
            <a:off x="478634" y="4337408"/>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Getting a way to permanently remove Obsolete = Removed fields and tables from SaaS</a:t>
            </a:r>
          </a:p>
        </p:txBody>
      </p:sp>
    </p:spTree>
    <p:extLst>
      <p:ext uri="{BB962C8B-B14F-4D97-AF65-F5344CB8AC3E}">
        <p14:creationId xmlns:p14="http://schemas.microsoft.com/office/powerpoint/2010/main" val="12465209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49682"/>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61328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537729" y="335856"/>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3.</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2934059" y="1193008"/>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2.</a:t>
            </a:r>
          </a:p>
          <a:p>
            <a:pPr algn="ctr">
              <a:lnSpc>
                <a:spcPct val="90000"/>
              </a:lnSpc>
              <a:spcAft>
                <a:spcPts val="600"/>
              </a:spcAft>
            </a:pPr>
            <a:r>
              <a:rPr lang="en-US" sz="2000" dirty="0">
                <a:solidFill>
                  <a:schemeClr val="bg1">
                    <a:lumMod val="75000"/>
                  </a:schemeClr>
                </a:soli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7883105" y="52525"/>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t>Step 3.</a:t>
            </a:r>
          </a:p>
          <a:p>
            <a:pPr algn="ctr">
              <a:lnSpc>
                <a:spcPct val="90000"/>
              </a:lnSpc>
              <a:spcAft>
                <a:spcPts val="600"/>
              </a:spcAft>
            </a:pPr>
            <a:r>
              <a:rPr lang="en-US" sz="2000" dirty="0"/>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
        <p:nvSpPr>
          <p:cNvPr id="35" name="Freeform: Shape 34">
            <a:extLst>
              <a:ext uri="{FF2B5EF4-FFF2-40B4-BE49-F238E27FC236}">
                <a16:creationId xmlns:a16="http://schemas.microsoft.com/office/drawing/2014/main" id="{6B0C9A07-98DB-4B2B-806D-3BF4F2BF4A56}"/>
              </a:ext>
            </a:extLst>
          </p:cNvPr>
          <p:cNvSpPr/>
          <p:nvPr/>
        </p:nvSpPr>
        <p:spPr bwMode="auto">
          <a:xfrm rot="1201752">
            <a:off x="2902041" y="2518054"/>
            <a:ext cx="3293990" cy="258757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36" name="Picture 35">
            <a:extLst>
              <a:ext uri="{FF2B5EF4-FFF2-40B4-BE49-F238E27FC236}">
                <a16:creationId xmlns:a16="http://schemas.microsoft.com/office/drawing/2014/main" id="{61BD3C9C-E830-4C50-89AA-2AA9767F181B}"/>
              </a:ext>
            </a:extLst>
          </p:cNvPr>
          <p:cNvPicPr>
            <a:picLocks noChangeAspect="1"/>
          </p:cNvPicPr>
          <p:nvPr/>
        </p:nvPicPr>
        <p:blipFill>
          <a:blip r:embed="rId6"/>
          <a:stretch>
            <a:fillRect/>
          </a:stretch>
        </p:blipFill>
        <p:spPr>
          <a:xfrm>
            <a:off x="6609138" y="4038427"/>
            <a:ext cx="1984529" cy="1037755"/>
          </a:xfrm>
          <a:prstGeom prst="rect">
            <a:avLst/>
          </a:prstGeom>
        </p:spPr>
      </p:pic>
      <p:pic>
        <p:nvPicPr>
          <p:cNvPr id="37" name="Picture 36">
            <a:extLst>
              <a:ext uri="{FF2B5EF4-FFF2-40B4-BE49-F238E27FC236}">
                <a16:creationId xmlns:a16="http://schemas.microsoft.com/office/drawing/2014/main" id="{08996ACC-F37F-42CA-9418-5A68BA977F3B}"/>
              </a:ext>
            </a:extLst>
          </p:cNvPr>
          <p:cNvPicPr>
            <a:picLocks noChangeAspect="1"/>
          </p:cNvPicPr>
          <p:nvPr/>
        </p:nvPicPr>
        <p:blipFill>
          <a:blip r:embed="rId7"/>
          <a:stretch>
            <a:fillRect/>
          </a:stretch>
        </p:blipFill>
        <p:spPr>
          <a:xfrm>
            <a:off x="6466850" y="2557704"/>
            <a:ext cx="2138556" cy="1285537"/>
          </a:xfrm>
          <a:prstGeom prst="rect">
            <a:avLst/>
          </a:prstGeom>
        </p:spPr>
      </p:pic>
      <p:pic>
        <p:nvPicPr>
          <p:cNvPr id="41" name="Picture 40">
            <a:extLst>
              <a:ext uri="{FF2B5EF4-FFF2-40B4-BE49-F238E27FC236}">
                <a16:creationId xmlns:a16="http://schemas.microsoft.com/office/drawing/2014/main" id="{040968A0-413C-4F35-A4AD-88B4044B1049}"/>
              </a:ext>
            </a:extLst>
          </p:cNvPr>
          <p:cNvPicPr>
            <a:picLocks noChangeAspect="1"/>
          </p:cNvPicPr>
          <p:nvPr/>
        </p:nvPicPr>
        <p:blipFill>
          <a:blip r:embed="rId8"/>
          <a:stretch>
            <a:fillRect/>
          </a:stretch>
        </p:blipFill>
        <p:spPr>
          <a:xfrm>
            <a:off x="6490094" y="1019820"/>
            <a:ext cx="2103573" cy="1261554"/>
          </a:xfrm>
          <a:prstGeom prst="rect">
            <a:avLst/>
          </a:prstGeom>
        </p:spPr>
      </p:pic>
      <p:sp>
        <p:nvSpPr>
          <p:cNvPr id="42" name="Freeform: Shape 41">
            <a:extLst>
              <a:ext uri="{FF2B5EF4-FFF2-40B4-BE49-F238E27FC236}">
                <a16:creationId xmlns:a16="http://schemas.microsoft.com/office/drawing/2014/main" id="{064F268C-3164-4013-9592-07FF8B77C822}"/>
              </a:ext>
            </a:extLst>
          </p:cNvPr>
          <p:cNvSpPr/>
          <p:nvPr/>
        </p:nvSpPr>
        <p:spPr bwMode="auto">
          <a:xfrm rot="1201752">
            <a:off x="3047978" y="1101043"/>
            <a:ext cx="2962927" cy="3622542"/>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43" name="Freeform: Shape 42">
            <a:extLst>
              <a:ext uri="{FF2B5EF4-FFF2-40B4-BE49-F238E27FC236}">
                <a16:creationId xmlns:a16="http://schemas.microsoft.com/office/drawing/2014/main" id="{17C022AE-76C5-4485-A87E-4E1E2E3AFFC6}"/>
              </a:ext>
            </a:extLst>
          </p:cNvPr>
          <p:cNvSpPr/>
          <p:nvPr/>
        </p:nvSpPr>
        <p:spPr bwMode="auto">
          <a:xfrm rot="1201752">
            <a:off x="2857658" y="3930200"/>
            <a:ext cx="3492575" cy="143345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44" name="Picture 43">
            <a:extLst>
              <a:ext uri="{FF2B5EF4-FFF2-40B4-BE49-F238E27FC236}">
                <a16:creationId xmlns:a16="http://schemas.microsoft.com/office/drawing/2014/main" id="{B3978076-794E-4C50-A57D-F55C4E79F765}"/>
              </a:ext>
            </a:extLst>
          </p:cNvPr>
          <p:cNvPicPr>
            <a:picLocks noChangeAspect="1"/>
          </p:cNvPicPr>
          <p:nvPr/>
        </p:nvPicPr>
        <p:blipFill>
          <a:blip r:embed="rId9"/>
          <a:stretch>
            <a:fillRect/>
          </a:stretch>
        </p:blipFill>
        <p:spPr>
          <a:xfrm>
            <a:off x="9610847" y="2397508"/>
            <a:ext cx="2807512" cy="1811853"/>
          </a:xfrm>
          <a:prstGeom prst="rect">
            <a:avLst/>
          </a:prstGeom>
        </p:spPr>
      </p:pic>
      <p:pic>
        <p:nvPicPr>
          <p:cNvPr id="5" name="Picture 4">
            <a:extLst>
              <a:ext uri="{FF2B5EF4-FFF2-40B4-BE49-F238E27FC236}">
                <a16:creationId xmlns:a16="http://schemas.microsoft.com/office/drawing/2014/main" id="{703D48C7-0DDD-4B19-8A15-4AA734C01BCA}"/>
              </a:ext>
            </a:extLst>
          </p:cNvPr>
          <p:cNvPicPr>
            <a:picLocks noChangeAspect="1"/>
          </p:cNvPicPr>
          <p:nvPr/>
        </p:nvPicPr>
        <p:blipFill>
          <a:blip r:embed="rId10"/>
          <a:stretch>
            <a:fillRect/>
          </a:stretch>
        </p:blipFill>
        <p:spPr>
          <a:xfrm>
            <a:off x="9527354" y="4153997"/>
            <a:ext cx="2804686" cy="2436247"/>
          </a:xfrm>
          <a:prstGeom prst="rect">
            <a:avLst/>
          </a:prstGeom>
        </p:spPr>
      </p:pic>
      <p:sp>
        <p:nvSpPr>
          <p:cNvPr id="51" name="Freeform: Shape 50">
            <a:extLst>
              <a:ext uri="{FF2B5EF4-FFF2-40B4-BE49-F238E27FC236}">
                <a16:creationId xmlns:a16="http://schemas.microsoft.com/office/drawing/2014/main" id="{B8C4799C-0C3B-4D13-B5F6-11B71F2D80BC}"/>
              </a:ext>
            </a:extLst>
          </p:cNvPr>
          <p:cNvSpPr/>
          <p:nvPr/>
        </p:nvSpPr>
        <p:spPr bwMode="auto">
          <a:xfrm rot="1847507">
            <a:off x="8616607" y="1269069"/>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Freeform: Shape 52">
            <a:extLst>
              <a:ext uri="{FF2B5EF4-FFF2-40B4-BE49-F238E27FC236}">
                <a16:creationId xmlns:a16="http://schemas.microsoft.com/office/drawing/2014/main" id="{7BE83B03-9174-4630-A115-6D29FF744EB7}"/>
              </a:ext>
            </a:extLst>
          </p:cNvPr>
          <p:cNvSpPr/>
          <p:nvPr/>
        </p:nvSpPr>
        <p:spPr bwMode="auto">
          <a:xfrm rot="1847507">
            <a:off x="8618473" y="2841597"/>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15D32423-06BC-4FE5-9B99-2FBD747C9AA9}"/>
              </a:ext>
            </a:extLst>
          </p:cNvPr>
          <p:cNvSpPr/>
          <p:nvPr/>
        </p:nvSpPr>
        <p:spPr bwMode="auto">
          <a:xfrm rot="1847507">
            <a:off x="8607475" y="4250634"/>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9AD51EA4-A353-4EFF-B1AB-A71C8EDA32F3}"/>
              </a:ext>
            </a:extLst>
          </p:cNvPr>
          <p:cNvSpPr txBox="1"/>
          <p:nvPr/>
        </p:nvSpPr>
        <p:spPr>
          <a:xfrm>
            <a:off x="7747285" y="2373579"/>
            <a:ext cx="3431020" cy="760208"/>
          </a:xfrm>
          <a:prstGeom prst="rect">
            <a:avLst/>
          </a:prstGeom>
          <a:noFill/>
        </p:spPr>
        <p:txBody>
          <a:bodyPr wrap="square" lIns="182880" tIns="146304" rIns="182880" bIns="146304" rtlCol="0">
            <a:spAutoFit/>
          </a:bodyPr>
          <a:lstStyle/>
          <a:p>
            <a:pPr algn="ctr">
              <a:lnSpc>
                <a:spcPct val="90000"/>
              </a:lnSpc>
              <a:spcAft>
                <a:spcPts val="600"/>
              </a:spcAft>
            </a:pPr>
            <a:r>
              <a:rPr lang="da-DK" sz="1400" b="1" dirty="0">
                <a:gradFill>
                  <a:gsLst>
                    <a:gs pos="2917">
                      <a:schemeClr val="tx1"/>
                    </a:gs>
                    <a:gs pos="30000">
                      <a:schemeClr val="tx1"/>
                    </a:gs>
                  </a:gsLst>
                  <a:lin ang="5400000" scaled="0"/>
                </a:gradFill>
              </a:rPr>
              <a:t>Only large vertical </a:t>
            </a:r>
          </a:p>
          <a:p>
            <a:pPr algn="ctr">
              <a:lnSpc>
                <a:spcPct val="90000"/>
              </a:lnSpc>
              <a:spcAft>
                <a:spcPts val="600"/>
              </a:spcAft>
            </a:pPr>
            <a:r>
              <a:rPr lang="da-DK" sz="1400" b="1" dirty="0">
                <a:gradFill>
                  <a:gsLst>
                    <a:gs pos="2917">
                      <a:schemeClr val="tx1"/>
                    </a:gs>
                    <a:gs pos="30000">
                      <a:schemeClr val="tx1"/>
                    </a:gs>
                  </a:gsLst>
                  <a:lin ang="5400000" scaled="0"/>
                </a:gradFill>
              </a:rPr>
              <a:t>solutions</a:t>
            </a:r>
          </a:p>
        </p:txBody>
      </p:sp>
      <p:sp>
        <p:nvSpPr>
          <p:cNvPr id="60" name="TextBox 59">
            <a:extLst>
              <a:ext uri="{FF2B5EF4-FFF2-40B4-BE49-F238E27FC236}">
                <a16:creationId xmlns:a16="http://schemas.microsoft.com/office/drawing/2014/main" id="{D3CF445E-E5BF-4F25-8A49-D41441495F18}"/>
              </a:ext>
            </a:extLst>
          </p:cNvPr>
          <p:cNvSpPr txBox="1"/>
          <p:nvPr/>
        </p:nvSpPr>
        <p:spPr>
          <a:xfrm>
            <a:off x="8849639" y="3950651"/>
            <a:ext cx="3431020" cy="489365"/>
          </a:xfrm>
          <a:prstGeom prst="rect">
            <a:avLst/>
          </a:prstGeom>
          <a:noFill/>
        </p:spPr>
        <p:txBody>
          <a:bodyPr wrap="square" lIns="182880" tIns="146304" rIns="182880" bIns="146304" rtlCol="0">
            <a:spAutoFit/>
          </a:bodyPr>
          <a:lstStyle/>
          <a:p>
            <a:pPr>
              <a:lnSpc>
                <a:spcPct val="90000"/>
              </a:lnSpc>
              <a:spcAft>
                <a:spcPts val="600"/>
              </a:spcAft>
            </a:pPr>
            <a:r>
              <a:rPr lang="da-DK" sz="1400" b="1" dirty="0">
                <a:gradFill>
                  <a:gsLst>
                    <a:gs pos="2917">
                      <a:schemeClr val="tx1"/>
                    </a:gs>
                    <a:gs pos="30000">
                      <a:schemeClr val="tx1"/>
                    </a:gs>
                  </a:gsLst>
                  <a:lin ang="5400000" scaled="0"/>
                </a:gradFill>
              </a:rPr>
              <a:t>Not allowed</a:t>
            </a:r>
            <a:endParaRPr lang="en-US" sz="1400" b="1" dirty="0" err="1">
              <a:gradFill>
                <a:gsLst>
                  <a:gs pos="2917">
                    <a:schemeClr val="tx1"/>
                  </a:gs>
                  <a:gs pos="30000">
                    <a:schemeClr val="tx1"/>
                  </a:gs>
                </a:gsLst>
                <a:lin ang="5400000" scaled="0"/>
              </a:gradFill>
            </a:endParaRPr>
          </a:p>
        </p:txBody>
      </p:sp>
      <p:sp>
        <p:nvSpPr>
          <p:cNvPr id="61" name="Multiplication Sign 60">
            <a:extLst>
              <a:ext uri="{FF2B5EF4-FFF2-40B4-BE49-F238E27FC236}">
                <a16:creationId xmlns:a16="http://schemas.microsoft.com/office/drawing/2014/main" id="{8BCC3617-A14A-45E2-9704-D2E92824D325}"/>
              </a:ext>
            </a:extLst>
          </p:cNvPr>
          <p:cNvSpPr/>
          <p:nvPr/>
        </p:nvSpPr>
        <p:spPr bwMode="auto">
          <a:xfrm>
            <a:off x="8579491" y="3989753"/>
            <a:ext cx="540296" cy="411162"/>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8619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60" grpId="0"/>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F790AF-6C4B-471F-8ED3-0C7AFE9E2DBF}"/>
              </a:ext>
            </a:extLst>
          </p:cNvPr>
          <p:cNvSpPr>
            <a:spLocks noGrp="1"/>
          </p:cNvSpPr>
          <p:nvPr>
            <p:ph type="body" sz="quarter" idx="10"/>
          </p:nvPr>
        </p:nvSpPr>
        <p:spPr>
          <a:xfrm>
            <a:off x="465138" y="1647041"/>
            <a:ext cx="11533187" cy="590867"/>
          </a:xfrm>
        </p:spPr>
        <p:txBody>
          <a:bodyPr/>
          <a:lstStyle/>
          <a:p>
            <a:endParaRPr lang="en-US" sz="1800" dirty="0">
              <a:latin typeface="+mn-lt"/>
            </a:endParaRPr>
          </a:p>
          <a:p>
            <a:r>
              <a:rPr lang="en-US" sz="1800" b="1" dirty="0">
                <a:latin typeface="+mn-lt"/>
              </a:rPr>
              <a:t>Discontinued:</a:t>
            </a:r>
          </a:p>
        </p:txBody>
      </p:sp>
      <p:sp>
        <p:nvSpPr>
          <p:cNvPr id="7" name="Text Placeholder 2">
            <a:extLst>
              <a:ext uri="{FF2B5EF4-FFF2-40B4-BE49-F238E27FC236}">
                <a16:creationId xmlns:a16="http://schemas.microsoft.com/office/drawing/2014/main" id="{15FB959C-E235-49EB-A7D1-C95287F0E6C1}"/>
              </a:ext>
            </a:extLst>
          </p:cNvPr>
          <p:cNvSpPr txBox="1">
            <a:spLocks/>
          </p:cNvSpPr>
          <p:nvPr/>
        </p:nvSpPr>
        <p:spPr>
          <a:xfrm>
            <a:off x="6381029" y="1647041"/>
            <a:ext cx="11533187" cy="59086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b="1" dirty="0">
                <a:latin typeface="+mn-lt"/>
              </a:rPr>
              <a:t>Planning to discontinue:</a:t>
            </a:r>
          </a:p>
        </p:txBody>
      </p:sp>
      <p:sp>
        <p:nvSpPr>
          <p:cNvPr id="8" name="Text Placeholder 2">
            <a:extLst>
              <a:ext uri="{FF2B5EF4-FFF2-40B4-BE49-F238E27FC236}">
                <a16:creationId xmlns:a16="http://schemas.microsoft.com/office/drawing/2014/main" id="{31864593-A947-4E8D-988C-12BCD6430488}"/>
              </a:ext>
            </a:extLst>
          </p:cNvPr>
          <p:cNvSpPr txBox="1">
            <a:spLocks/>
          </p:cNvSpPr>
          <p:nvPr/>
        </p:nvSpPr>
        <p:spPr>
          <a:xfrm>
            <a:off x="465139" y="2250140"/>
            <a:ext cx="5069388" cy="336085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C/AL – replaced with AL</a:t>
            </a:r>
          </a:p>
          <a:p>
            <a:r>
              <a:rPr lang="en-US" sz="1800" dirty="0" err="1">
                <a:latin typeface="+mn-lt"/>
              </a:rPr>
              <a:t>Cside</a:t>
            </a:r>
            <a:r>
              <a:rPr lang="en-US" sz="1800" dirty="0">
                <a:latin typeface="+mn-lt"/>
              </a:rPr>
              <a:t> – Replaced by VS Code</a:t>
            </a:r>
            <a:endParaRPr lang="en-US" sz="1800" dirty="0"/>
          </a:p>
          <a:p>
            <a:endParaRPr lang="en-US" sz="1800" dirty="0">
              <a:latin typeface="+mn-lt"/>
            </a:endParaRPr>
          </a:p>
          <a:p>
            <a:r>
              <a:rPr lang="en-US" sz="1800" dirty="0">
                <a:latin typeface="+mn-lt"/>
              </a:rPr>
              <a:t>Windows Client – replaced by Web Client</a:t>
            </a:r>
          </a:p>
          <a:p>
            <a:endParaRPr lang="en-US" sz="1800" dirty="0">
              <a:latin typeface="+mn-lt"/>
            </a:endParaRPr>
          </a:p>
          <a:p>
            <a:r>
              <a:rPr lang="en-US" sz="1800" dirty="0">
                <a:latin typeface="+mn-lt"/>
              </a:rPr>
              <a:t>XML Profiles – AL Profiles (in code)</a:t>
            </a:r>
          </a:p>
          <a:p>
            <a:endParaRPr lang="en-US" sz="1800" dirty="0">
              <a:latin typeface="+mn-lt"/>
            </a:endParaRPr>
          </a:p>
          <a:p>
            <a:endParaRPr lang="en-US" sz="1800" dirty="0">
              <a:latin typeface="+mn-lt"/>
            </a:endParaRPr>
          </a:p>
          <a:p>
            <a:r>
              <a:rPr lang="en-US" sz="1800" b="1" dirty="0">
                <a:latin typeface="+mn-lt"/>
              </a:rPr>
              <a:t>Refactoring:</a:t>
            </a:r>
          </a:p>
          <a:p>
            <a:r>
              <a:rPr lang="en-US" sz="1800" dirty="0"/>
              <a:t>System App refactoring</a:t>
            </a:r>
            <a:endParaRPr lang="en-US" sz="1800" b="1" dirty="0">
              <a:latin typeface="+mn-lt"/>
            </a:endParaRPr>
          </a:p>
        </p:txBody>
      </p:sp>
      <p:sp>
        <p:nvSpPr>
          <p:cNvPr id="9" name="Text Placeholder 2">
            <a:extLst>
              <a:ext uri="{FF2B5EF4-FFF2-40B4-BE49-F238E27FC236}">
                <a16:creationId xmlns:a16="http://schemas.microsoft.com/office/drawing/2014/main" id="{9F4FE57D-2D9C-467C-9DFC-AB4E2A3891C6}"/>
              </a:ext>
            </a:extLst>
          </p:cNvPr>
          <p:cNvSpPr txBox="1">
            <a:spLocks/>
          </p:cNvSpPr>
          <p:nvPr/>
        </p:nvSpPr>
        <p:spPr>
          <a:xfrm>
            <a:off x="6381029" y="2237908"/>
            <a:ext cx="5255914" cy="89864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Integration management – replaced by $</a:t>
            </a:r>
            <a:r>
              <a:rPr lang="en-US" sz="1800" dirty="0" err="1">
                <a:latin typeface="+mn-lt"/>
              </a:rPr>
              <a:t>systemId</a:t>
            </a:r>
            <a:endParaRPr lang="en-US" sz="1800" dirty="0">
              <a:latin typeface="+mn-lt"/>
            </a:endParaRPr>
          </a:p>
          <a:p>
            <a:r>
              <a:rPr lang="en-US" sz="1800" dirty="0">
                <a:latin typeface="+mn-lt"/>
              </a:rPr>
              <a:t>(Integration Records)</a:t>
            </a:r>
          </a:p>
        </p:txBody>
      </p:sp>
      <p:sp>
        <p:nvSpPr>
          <p:cNvPr id="10" name="Title 1">
            <a:extLst>
              <a:ext uri="{FF2B5EF4-FFF2-40B4-BE49-F238E27FC236}">
                <a16:creationId xmlns:a16="http://schemas.microsoft.com/office/drawing/2014/main" id="{ED34F69C-C789-4ADE-B55E-7C05AD9C6DD3}"/>
              </a:ext>
            </a:extLst>
          </p:cNvPr>
          <p:cNvSpPr txBox="1">
            <a:spLocks/>
          </p:cNvSpPr>
          <p:nvPr/>
        </p:nvSpPr>
        <p:spPr>
          <a:xfrm>
            <a:off x="465138" y="639332"/>
            <a:ext cx="5766594"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The discontinuation overview</a:t>
            </a:r>
          </a:p>
        </p:txBody>
      </p:sp>
    </p:spTree>
    <p:extLst>
      <p:ext uri="{BB962C8B-B14F-4D97-AF65-F5344CB8AC3E}">
        <p14:creationId xmlns:p14="http://schemas.microsoft.com/office/powerpoint/2010/main" val="234717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animEffect transition="in" filter="fade">
                                      <p:cBhvr>
                                        <p:cTn id="41" dur="500"/>
                                        <p:tgtEl>
                                          <p:spTgt spid="9">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2" end="2"/>
                                            </p:txEl>
                                          </p:spTgt>
                                        </p:tgtEl>
                                        <p:attrNameLst>
                                          <p:attrName>style.visibility</p:attrName>
                                        </p:attrNameLst>
                                      </p:cBhvr>
                                      <p:to>
                                        <p:strVal val="visible"/>
                                      </p:to>
                                    </p:set>
                                    <p:animEffect transition="in" filter="fade">
                                      <p:cBhvr>
                                        <p:cTn id="44"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A95E-E9B0-498C-AE51-F3FD4839DE72}"/>
              </a:ext>
            </a:extLst>
          </p:cNvPr>
          <p:cNvSpPr>
            <a:spLocks noGrp="1"/>
          </p:cNvSpPr>
          <p:nvPr>
            <p:ph type="title"/>
          </p:nvPr>
        </p:nvSpPr>
        <p:spPr/>
        <p:txBody>
          <a:bodyPr/>
          <a:lstStyle/>
          <a:p>
            <a:r>
              <a:rPr lang="en-US" dirty="0"/>
              <a:t>Step 3 explained</a:t>
            </a:r>
          </a:p>
        </p:txBody>
      </p:sp>
      <p:sp>
        <p:nvSpPr>
          <p:cNvPr id="3" name="Text Placeholder 2">
            <a:extLst>
              <a:ext uri="{FF2B5EF4-FFF2-40B4-BE49-F238E27FC236}">
                <a16:creationId xmlns:a16="http://schemas.microsoft.com/office/drawing/2014/main" id="{4AF2B080-FF29-49C5-AECB-7BA4FB9592E5}"/>
              </a:ext>
            </a:extLst>
          </p:cNvPr>
          <p:cNvSpPr>
            <a:spLocks noGrp="1"/>
          </p:cNvSpPr>
          <p:nvPr>
            <p:ph type="body" sz="quarter" idx="10"/>
          </p:nvPr>
        </p:nvSpPr>
        <p:spPr>
          <a:xfrm>
            <a:off x="465138" y="1740844"/>
            <a:ext cx="11533187" cy="4308872"/>
          </a:xfrm>
        </p:spPr>
        <p:txBody>
          <a:bodyPr/>
          <a:lstStyle/>
          <a:p>
            <a:r>
              <a:rPr lang="en-US" dirty="0">
                <a:latin typeface="+mn-lt"/>
              </a:rPr>
              <a:t>If you have extracted all customizations, you can publish your app to the App Source or as Per Tenant Extension. This is the best architecture - we can support large number of extensions. It is easy to see if an issue is caused by an extension or the base app code. There is no merge needed, so entire solution is easy to support.</a:t>
            </a:r>
          </a:p>
          <a:p>
            <a:endParaRPr lang="en-US" dirty="0">
              <a:latin typeface="+mn-lt"/>
            </a:endParaRPr>
          </a:p>
          <a:p>
            <a:r>
              <a:rPr lang="en-US" dirty="0">
                <a:latin typeface="+mn-lt"/>
              </a:rPr>
              <a:t>If you have refactored to use the System Application and still have customizations in </a:t>
            </a:r>
            <a:r>
              <a:rPr lang="en-US" dirty="0" err="1">
                <a:latin typeface="+mn-lt"/>
              </a:rPr>
              <a:t>BaseApp</a:t>
            </a:r>
            <a:r>
              <a:rPr lang="en-US" dirty="0">
                <a:latin typeface="+mn-lt"/>
              </a:rPr>
              <a:t>, you can get to the cloud if you are a large vertical solution. We want to keep the number of solutions in the cloud low, so this one is open only to large ISV Verticals. If you would like to join contact ready to go program.</a:t>
            </a:r>
          </a:p>
          <a:p>
            <a:endParaRPr lang="en-US" dirty="0">
              <a:latin typeface="+mn-lt"/>
            </a:endParaRPr>
          </a:p>
          <a:p>
            <a:r>
              <a:rPr lang="en-US" dirty="0">
                <a:latin typeface="+mn-lt"/>
              </a:rPr>
              <a:t>We will not allow anyone to move to the cloud without System App refactoring. It is possible to host this architecture; however we do not want to allow this – refactoring to System App is minimum.</a:t>
            </a:r>
          </a:p>
          <a:p>
            <a:endParaRPr lang="en-US" dirty="0">
              <a:latin typeface="+mn-lt"/>
            </a:endParaRPr>
          </a:p>
          <a:p>
            <a:r>
              <a:rPr lang="en-US" dirty="0">
                <a:latin typeface="+mn-lt"/>
              </a:rPr>
              <a:t>We will work in adding functionality to enable moving everyone to the topmost architecture.</a:t>
            </a:r>
          </a:p>
        </p:txBody>
      </p:sp>
    </p:spTree>
    <p:extLst>
      <p:ext uri="{BB962C8B-B14F-4D97-AF65-F5344CB8AC3E}">
        <p14:creationId xmlns:p14="http://schemas.microsoft.com/office/powerpoint/2010/main" val="41214032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1781-21D6-4F80-B7FC-9A93072A39AB}"/>
              </a:ext>
            </a:extLst>
          </p:cNvPr>
          <p:cNvSpPr>
            <a:spLocks noGrp="1"/>
          </p:cNvSpPr>
          <p:nvPr>
            <p:ph type="title"/>
          </p:nvPr>
        </p:nvSpPr>
        <p:spPr/>
        <p:txBody>
          <a:bodyPr/>
          <a:lstStyle/>
          <a:p>
            <a:r>
              <a:rPr lang="en-US" dirty="0"/>
              <a:t>Step 3 – Uplift data to cloud</a:t>
            </a:r>
          </a:p>
        </p:txBody>
      </p:sp>
      <p:sp>
        <p:nvSpPr>
          <p:cNvPr id="7" name="TextBox 6">
            <a:extLst>
              <a:ext uri="{FF2B5EF4-FFF2-40B4-BE49-F238E27FC236}">
                <a16:creationId xmlns:a16="http://schemas.microsoft.com/office/drawing/2014/main" id="{D2B23383-B4F1-4A11-87DA-A15DCE44D958}"/>
              </a:ext>
            </a:extLst>
          </p:cNvPr>
          <p:cNvSpPr txBox="1"/>
          <p:nvPr/>
        </p:nvSpPr>
        <p:spPr>
          <a:xfrm>
            <a:off x="390887" y="1156850"/>
            <a:ext cx="4496476" cy="4909036"/>
          </a:xfrm>
          <a:prstGeom prst="rect">
            <a:avLst/>
          </a:prstGeom>
          <a:noFill/>
        </p:spPr>
        <p:txBody>
          <a:bodyPr wrap="square" lIns="182880" tIns="146304" rIns="182880" bIns="146304" rtlCol="0">
            <a:spAutoFit/>
          </a:bodyPr>
          <a:lstStyle/>
          <a:p>
            <a:pPr>
              <a:lnSpc>
                <a:spcPct val="90000"/>
              </a:lnSpc>
              <a:spcAft>
                <a:spcPts val="600"/>
              </a:spcAft>
            </a:pPr>
            <a:r>
              <a:rPr lang="en-US" sz="1600" dirty="0">
                <a:ea typeface="Segoe UI" pitchFamily="34" charset="0"/>
                <a:cs typeface="Segoe UI" pitchFamily="34" charset="0"/>
              </a:rPr>
              <a:t>If you would like to migrate OnPrem to the cloud you should use Data Migration</a:t>
            </a:r>
          </a:p>
          <a:p>
            <a:pPr>
              <a:lnSpc>
                <a:spcPct val="90000"/>
              </a:lnSpc>
              <a:spcAft>
                <a:spcPts val="600"/>
              </a:spcAft>
            </a:pPr>
            <a:endParaRPr lang="en-US" sz="1600" dirty="0">
              <a:ea typeface="Segoe UI" pitchFamily="34" charset="0"/>
              <a:cs typeface="Segoe UI" pitchFamily="34" charset="0"/>
            </a:endParaRPr>
          </a:p>
          <a:p>
            <a:pPr>
              <a:lnSpc>
                <a:spcPct val="90000"/>
              </a:lnSpc>
              <a:spcAft>
                <a:spcPts val="600"/>
              </a:spcAft>
            </a:pPr>
            <a:r>
              <a:rPr lang="en-US" sz="1600" dirty="0">
                <a:ea typeface="Segoe UI" pitchFamily="34" charset="0"/>
                <a:cs typeface="Segoe UI" pitchFamily="34" charset="0"/>
              </a:rPr>
              <a:t>It is a full migration tool now (Previously known as Intelligent Edge or Intelligent Cloud)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You can exclude the tables you own by setting Replicate data property</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Get the cloud instance, complete the wizard + move data</a:t>
            </a:r>
          </a:p>
          <a:p>
            <a:pPr>
              <a:lnSpc>
                <a:spcPct val="90000"/>
              </a:lnSpc>
              <a:spcAft>
                <a:spcPts val="600"/>
              </a:spcAft>
            </a:pPr>
            <a:r>
              <a:rPr lang="en-US" sz="1600" dirty="0">
                <a:gradFill>
                  <a:gsLst>
                    <a:gs pos="2917">
                      <a:schemeClr val="tx1"/>
                    </a:gs>
                    <a:gs pos="30000">
                      <a:schemeClr val="tx1"/>
                    </a:gs>
                  </a:gsLst>
                  <a:lin ang="5400000" scaled="0"/>
                </a:gradFill>
              </a:rPr>
              <a:t> </a:t>
            </a:r>
          </a:p>
          <a:p>
            <a:pPr>
              <a:lnSpc>
                <a:spcPct val="90000"/>
              </a:lnSpc>
              <a:spcAft>
                <a:spcPts val="600"/>
              </a:spcAft>
            </a:pPr>
            <a:r>
              <a:rPr lang="en-US" sz="1600" dirty="0">
                <a:gradFill>
                  <a:gsLst>
                    <a:gs pos="2917">
                      <a:schemeClr val="tx1"/>
                    </a:gs>
                    <a:gs pos="30000">
                      <a:schemeClr val="tx1"/>
                    </a:gs>
                  </a:gsLst>
                  <a:lin ang="5400000" scaled="0"/>
                </a:gradFill>
              </a:rPr>
              <a:t>See overview to ensure all data moved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Disable replication – </a:t>
            </a:r>
            <a:r>
              <a:rPr lang="en-US" sz="1600" b="1" dirty="0">
                <a:gradFill>
                  <a:gsLst>
                    <a:gs pos="2917">
                      <a:schemeClr val="tx1"/>
                    </a:gs>
                    <a:gs pos="30000">
                      <a:schemeClr val="tx1"/>
                    </a:gs>
                  </a:gsLst>
                  <a:lin ang="5400000" scaled="0"/>
                </a:gradFill>
              </a:rPr>
              <a:t>You’re done!</a:t>
            </a:r>
          </a:p>
          <a:p>
            <a:pPr>
              <a:lnSpc>
                <a:spcPct val="90000"/>
              </a:lnSpc>
              <a:spcAft>
                <a:spcPts val="600"/>
              </a:spcAft>
            </a:pPr>
            <a:endParaRPr lang="en-US" sz="16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80692DA9-3AB7-4755-B533-BE2ADFF2B32D}"/>
              </a:ext>
            </a:extLst>
          </p:cNvPr>
          <p:cNvPicPr>
            <a:picLocks noChangeAspect="1"/>
          </p:cNvPicPr>
          <p:nvPr/>
        </p:nvPicPr>
        <p:blipFill>
          <a:blip r:embed="rId2"/>
          <a:stretch>
            <a:fillRect/>
          </a:stretch>
        </p:blipFill>
        <p:spPr>
          <a:xfrm>
            <a:off x="6218237" y="1001242"/>
            <a:ext cx="5123852" cy="463628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3037051-BFBC-4F27-8BDD-26F4049EF7C6}"/>
              </a:ext>
            </a:extLst>
          </p:cNvPr>
          <p:cNvPicPr>
            <a:picLocks noChangeAspect="1"/>
          </p:cNvPicPr>
          <p:nvPr/>
        </p:nvPicPr>
        <p:blipFill rotWithShape="1">
          <a:blip r:embed="rId3"/>
          <a:srcRect l="65444" t="46967" r="17936" b="6160"/>
          <a:stretch/>
        </p:blipFill>
        <p:spPr>
          <a:xfrm>
            <a:off x="8733682" y="937755"/>
            <a:ext cx="3713260" cy="4805962"/>
          </a:xfrm>
          <a:prstGeom prst="rect">
            <a:avLst/>
          </a:prstGeom>
          <a:effectLst>
            <a:outerShdw blurRad="50800" dist="38100" dir="5400000" algn="t" rotWithShape="0">
              <a:prstClr val="black">
                <a:alpha val="40000"/>
              </a:prstClr>
            </a:outerShdw>
          </a:effectLst>
        </p:spPr>
      </p:pic>
      <p:pic>
        <p:nvPicPr>
          <p:cNvPr id="11" name="Graphic 10" descr="Fireworks">
            <a:extLst>
              <a:ext uri="{FF2B5EF4-FFF2-40B4-BE49-F238E27FC236}">
                <a16:creationId xmlns:a16="http://schemas.microsoft.com/office/drawing/2014/main" id="{B5C590B7-008D-4318-BD35-0E7989F68F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9131" y="5151486"/>
            <a:ext cx="914400" cy="914400"/>
          </a:xfrm>
          <a:prstGeom prst="rect">
            <a:avLst/>
          </a:prstGeom>
        </p:spPr>
      </p:pic>
      <p:sp>
        <p:nvSpPr>
          <p:cNvPr id="3" name="TextBox 2">
            <a:extLst>
              <a:ext uri="{FF2B5EF4-FFF2-40B4-BE49-F238E27FC236}">
                <a16:creationId xmlns:a16="http://schemas.microsoft.com/office/drawing/2014/main" id="{40E5171F-FBB7-4B86-B479-A95E5D900129}"/>
              </a:ext>
            </a:extLst>
          </p:cNvPr>
          <p:cNvSpPr txBox="1"/>
          <p:nvPr/>
        </p:nvSpPr>
        <p:spPr>
          <a:xfrm>
            <a:off x="2325436" y="6233276"/>
            <a:ext cx="102946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This is a short overview, pictures with examples are in the next few slides</a:t>
            </a:r>
          </a:p>
        </p:txBody>
      </p:sp>
    </p:spTree>
    <p:extLst>
      <p:ext uri="{BB962C8B-B14F-4D97-AF65-F5344CB8AC3E}">
        <p14:creationId xmlns:p14="http://schemas.microsoft.com/office/powerpoint/2010/main" val="208859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0" end="10"/>
                                            </p:txEl>
                                          </p:spTgt>
                                        </p:tgtEl>
                                        <p:attrNameLst>
                                          <p:attrName>style.visibility</p:attrName>
                                        </p:attrNameLst>
                                      </p:cBhvr>
                                      <p:to>
                                        <p:strVal val="visible"/>
                                      </p:to>
                                    </p:set>
                                    <p:animEffect transition="in" filter="fade">
                                      <p:cBhvr>
                                        <p:cTn id="12" dur="500"/>
                                        <p:tgtEl>
                                          <p:spTgt spid="7">
                                            <p:txEl>
                                              <p:pRg st="10" end="1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0B32-7496-4FAA-9B78-F477BCC04D1C}"/>
              </a:ext>
            </a:extLst>
          </p:cNvPr>
          <p:cNvSpPr>
            <a:spLocks noGrp="1"/>
          </p:cNvSpPr>
          <p:nvPr>
            <p:ph type="title"/>
          </p:nvPr>
        </p:nvSpPr>
        <p:spPr/>
        <p:txBody>
          <a:bodyPr/>
          <a:lstStyle/>
          <a:p>
            <a:pPr marL="110149" defTabSz="951304">
              <a:lnSpc>
                <a:spcPct val="85000"/>
              </a:lnSpc>
              <a:defRPr/>
            </a:pPr>
            <a:r>
              <a:rPr lang="en-US" b="1" kern="0" dirty="0">
                <a:gradFill>
                  <a:gsLst>
                    <a:gs pos="97059">
                      <a:srgbClr val="505050"/>
                    </a:gs>
                    <a:gs pos="87179">
                      <a:srgbClr val="505050"/>
                    </a:gs>
                  </a:gsLst>
                  <a:lin ang="5400000" scaled="0"/>
                </a:gradFill>
              </a:rPr>
              <a:t>Overview/History of the Migration Tool</a:t>
            </a:r>
          </a:p>
        </p:txBody>
      </p:sp>
      <p:sp>
        <p:nvSpPr>
          <p:cNvPr id="6" name="Rectangle 5">
            <a:extLst>
              <a:ext uri="{FF2B5EF4-FFF2-40B4-BE49-F238E27FC236}">
                <a16:creationId xmlns:a16="http://schemas.microsoft.com/office/drawing/2014/main" id="{73508083-3FC2-469C-96C7-334601E41A28}"/>
              </a:ext>
            </a:extLst>
          </p:cNvPr>
          <p:cNvSpPr/>
          <p:nvPr/>
        </p:nvSpPr>
        <p:spPr bwMode="auto">
          <a:xfrm>
            <a:off x="1227137" y="1838204"/>
            <a:ext cx="1135926" cy="695446"/>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Release</a:t>
            </a:r>
            <a:endParaRPr lang="en-US" sz="7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D20C27E-163A-47EE-8831-D037BCEDFB71}"/>
              </a:ext>
            </a:extLst>
          </p:cNvPr>
          <p:cNvSpPr/>
          <p:nvPr/>
        </p:nvSpPr>
        <p:spPr bwMode="auto">
          <a:xfrm>
            <a:off x="2493443" y="1838204"/>
            <a:ext cx="2704550" cy="69544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Fall 2018 Release </a:t>
            </a:r>
          </a:p>
        </p:txBody>
      </p:sp>
      <p:sp>
        <p:nvSpPr>
          <p:cNvPr id="9" name="Rectangle 8">
            <a:extLst>
              <a:ext uri="{FF2B5EF4-FFF2-40B4-BE49-F238E27FC236}">
                <a16:creationId xmlns:a16="http://schemas.microsoft.com/office/drawing/2014/main" id="{5599FD17-23A4-4334-B50C-BF5D0F9D1C3E}"/>
              </a:ext>
            </a:extLst>
          </p:cNvPr>
          <p:cNvSpPr/>
          <p:nvPr/>
        </p:nvSpPr>
        <p:spPr bwMode="auto">
          <a:xfrm>
            <a:off x="5328372" y="1825197"/>
            <a:ext cx="2704550" cy="708451"/>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Spring 2019 Release </a:t>
            </a:r>
          </a:p>
        </p:txBody>
      </p:sp>
      <p:sp>
        <p:nvSpPr>
          <p:cNvPr id="10" name="Rectangle 9">
            <a:extLst>
              <a:ext uri="{FF2B5EF4-FFF2-40B4-BE49-F238E27FC236}">
                <a16:creationId xmlns:a16="http://schemas.microsoft.com/office/drawing/2014/main" id="{9F4758C0-65A7-4EE2-A635-7D45677BD611}"/>
              </a:ext>
            </a:extLst>
          </p:cNvPr>
          <p:cNvSpPr/>
          <p:nvPr/>
        </p:nvSpPr>
        <p:spPr bwMode="auto">
          <a:xfrm>
            <a:off x="8163302" y="1838205"/>
            <a:ext cx="2704550" cy="70845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Release 2019 Wave 2 </a:t>
            </a:r>
          </a:p>
        </p:txBody>
      </p:sp>
      <p:sp>
        <p:nvSpPr>
          <p:cNvPr id="12" name="Rectangle 11">
            <a:extLst>
              <a:ext uri="{FF2B5EF4-FFF2-40B4-BE49-F238E27FC236}">
                <a16:creationId xmlns:a16="http://schemas.microsoft.com/office/drawing/2014/main" id="{D2AB4AE4-6B26-4CB9-B753-27B1A68B596D}"/>
              </a:ext>
            </a:extLst>
          </p:cNvPr>
          <p:cNvSpPr/>
          <p:nvPr/>
        </p:nvSpPr>
        <p:spPr bwMode="auto">
          <a:xfrm>
            <a:off x="2493443"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First Release of “Intelligent Cloud Replication”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13 to 13</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Did not replicate ALL tables, all transaction tables but not all setup tables</a:t>
            </a:r>
          </a:p>
        </p:txBody>
      </p:sp>
      <p:sp>
        <p:nvSpPr>
          <p:cNvPr id="13" name="Rectangle 12">
            <a:extLst>
              <a:ext uri="{FF2B5EF4-FFF2-40B4-BE49-F238E27FC236}">
                <a16:creationId xmlns:a16="http://schemas.microsoft.com/office/drawing/2014/main" id="{C2D14AA9-077F-4A5B-98CB-49D91AD368F0}"/>
              </a:ext>
            </a:extLst>
          </p:cNvPr>
          <p:cNvSpPr/>
          <p:nvPr/>
        </p:nvSpPr>
        <p:spPr bwMode="auto">
          <a:xfrm>
            <a:off x="533348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Second Iteration of Intelligent Cloud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14 to 14</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NAV2018 to Business Central 14 </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2C6D73-221B-40FD-8D86-4053DDB0D02C}"/>
              </a:ext>
            </a:extLst>
          </p:cNvPr>
          <p:cNvSpPr/>
          <p:nvPr/>
        </p:nvSpPr>
        <p:spPr bwMode="auto">
          <a:xfrm>
            <a:off x="818433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Full Migration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15 to 15</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Added additional setup/processes to make this a true Migration tool from on Premises to Cloud</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9574367"/>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417340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Welcome page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Read the warning, privacy and help information before configuring your Cloud Migration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migration will overwrite any existing matching data you have stored in your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All users that do not have ‘SUPER’ permissions will be assigned to new Intelligent Cloud user group</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Cloud Migration configuration </a:t>
            </a:r>
            <a:r>
              <a:rPr lang="en-US" u="sng" dirty="0">
                <a:gradFill>
                  <a:gsLst>
                    <a:gs pos="15029">
                      <a:schemeClr val="tx1"/>
                    </a:gs>
                    <a:gs pos="21538">
                      <a:schemeClr val="tx1"/>
                    </a:gs>
                  </a:gsLst>
                  <a:lin ang="5400000" scaled="0"/>
                </a:gradFill>
              </a:rPr>
              <a:t>will have no impact on</a:t>
            </a:r>
            <a:r>
              <a:rPr lang="en-US" dirty="0">
                <a:gradFill>
                  <a:gsLst>
                    <a:gs pos="15029">
                      <a:schemeClr val="tx1"/>
                    </a:gs>
                    <a:gs pos="21538">
                      <a:schemeClr val="tx1"/>
                    </a:gs>
                  </a:gsLst>
                  <a:lin ang="5400000" scaled="0"/>
                </a:gradFill>
              </a:rPr>
              <a:t> your on-premises solution or SQL Database</a:t>
            </a:r>
          </a:p>
        </p:txBody>
      </p:sp>
      <p:pic>
        <p:nvPicPr>
          <p:cNvPr id="5" name="Picture 4">
            <a:extLst>
              <a:ext uri="{FF2B5EF4-FFF2-40B4-BE49-F238E27FC236}">
                <a16:creationId xmlns:a16="http://schemas.microsoft.com/office/drawing/2014/main" id="{2BA0EB32-2E3B-44D2-A317-AA299808DE54}"/>
              </a:ext>
            </a:extLst>
          </p:cNvPr>
          <p:cNvPicPr>
            <a:picLocks noChangeAspect="1"/>
          </p:cNvPicPr>
          <p:nvPr/>
        </p:nvPicPr>
        <p:blipFill>
          <a:blip r:embed="rId3"/>
          <a:stretch>
            <a:fillRect/>
          </a:stretch>
        </p:blipFill>
        <p:spPr>
          <a:xfrm>
            <a:off x="6769828" y="947801"/>
            <a:ext cx="5505450" cy="4981575"/>
          </a:xfrm>
          <a:prstGeom prst="rect">
            <a:avLst/>
          </a:prstGeom>
        </p:spPr>
      </p:pic>
    </p:spTree>
    <p:extLst>
      <p:ext uri="{BB962C8B-B14F-4D97-AF65-F5344CB8AC3E}">
        <p14:creationId xmlns:p14="http://schemas.microsoft.com/office/powerpoint/2010/main" val="230478070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3868709"/>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Product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Available products are determined by the extensions that support the Cloud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Product &amp; Data Availability</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Business Central 15.x (on-premises) – 2019 Wave 2 Release</a:t>
            </a:r>
          </a:p>
          <a:p>
            <a:pPr marL="466282" lvl="2"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*For a customer on an older version of NAV or Business Central they can preform an on premises upgrade and then they can migrate to the cloud.</a:t>
            </a:r>
          </a:p>
        </p:txBody>
      </p:sp>
      <p:pic>
        <p:nvPicPr>
          <p:cNvPr id="7" name="Picture 6">
            <a:extLst>
              <a:ext uri="{FF2B5EF4-FFF2-40B4-BE49-F238E27FC236}">
                <a16:creationId xmlns:a16="http://schemas.microsoft.com/office/drawing/2014/main" id="{48ED6F86-6F4A-4636-939B-1E83957D294A}"/>
              </a:ext>
            </a:extLst>
          </p:cNvPr>
          <p:cNvPicPr>
            <a:picLocks noChangeAspect="1"/>
          </p:cNvPicPr>
          <p:nvPr/>
        </p:nvPicPr>
        <p:blipFill>
          <a:blip r:embed="rId3"/>
          <a:stretch>
            <a:fillRect/>
          </a:stretch>
        </p:blipFill>
        <p:spPr>
          <a:xfrm>
            <a:off x="6750778" y="659342"/>
            <a:ext cx="5524500" cy="5000625"/>
          </a:xfrm>
          <a:prstGeom prst="rect">
            <a:avLst/>
          </a:prstGeom>
        </p:spPr>
      </p:pic>
    </p:spTree>
    <p:extLst>
      <p:ext uri="{BB962C8B-B14F-4D97-AF65-F5344CB8AC3E}">
        <p14:creationId xmlns:p14="http://schemas.microsoft.com/office/powerpoint/2010/main" val="319224487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5638424"/>
          </a:xfrm>
          <a:prstGeom prst="rect">
            <a:avLst/>
          </a:prstGeom>
          <a:noFill/>
        </p:spPr>
        <p:txBody>
          <a:bodyPr wrap="square" lIns="182854" tIns="146283" rIns="182854" bIns="146283" rtlCol="0" anchor="t">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SQL &amp; Runtime Settings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Support SQL Server &amp; Azure SQL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t>SQL Connection uses SQL Authentication to connect</a:t>
            </a:r>
            <a:endParaRPr lang="en-US" dirty="0">
              <a:cs typeface="Segoe UI"/>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Connection string is securely passed to Azure and stored in Azure key vault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Integration Runtime will be created if field is left blank</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To add new tenants to an existing runtime service, enter the name of the existing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9551AE6A-A0F5-40AE-BCD6-8EDDBF19E726}"/>
              </a:ext>
            </a:extLst>
          </p:cNvPr>
          <p:cNvPicPr>
            <a:picLocks noChangeAspect="1"/>
          </p:cNvPicPr>
          <p:nvPr/>
        </p:nvPicPr>
        <p:blipFill>
          <a:blip r:embed="rId3"/>
          <a:stretch>
            <a:fillRect/>
          </a:stretch>
        </p:blipFill>
        <p:spPr>
          <a:xfrm>
            <a:off x="6555642" y="928751"/>
            <a:ext cx="5514975" cy="5000625"/>
          </a:xfrm>
          <a:prstGeom prst="rect">
            <a:avLst/>
          </a:prstGeom>
        </p:spPr>
      </p:pic>
    </p:spTree>
    <p:extLst>
      <p:ext uri="{BB962C8B-B14F-4D97-AF65-F5344CB8AC3E}">
        <p14:creationId xmlns:p14="http://schemas.microsoft.com/office/powerpoint/2010/main" val="38919027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50"/>
            <a:ext cx="7017190" cy="6053923"/>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Integration Runtime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Download Self Hosted Integration Runtime (SHIR)</a:t>
            </a:r>
            <a:endParaRPr lang="en-US" dirty="0">
              <a:solidFill>
                <a:srgbClr val="FF0000"/>
              </a:solidFill>
            </a:endParaRP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t>Enables connection between on-premises data and cloud tenant</a:t>
            </a:r>
          </a:p>
          <a:p>
            <a:pPr marL="0" lvl="1" defTabSz="914191">
              <a:lnSpc>
                <a:spcPct val="90000"/>
              </a:lnSpc>
              <a:spcBef>
                <a:spcPct val="20000"/>
              </a:spcBef>
              <a:buSzPct val="90000"/>
            </a:pPr>
            <a:endParaRPr lang="en-US" dirty="0"/>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Provides secure pipeline to replicate data</a:t>
            </a: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need to install once, supports multiple data pipelines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 data is stored in the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SQL to SQL data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2" name="Picture 1">
            <a:extLst>
              <a:ext uri="{FF2B5EF4-FFF2-40B4-BE49-F238E27FC236}">
                <a16:creationId xmlns:a16="http://schemas.microsoft.com/office/drawing/2014/main" id="{1C640FE0-8150-4D4D-A1C8-1BBD740EABD9}"/>
              </a:ext>
            </a:extLst>
          </p:cNvPr>
          <p:cNvPicPr>
            <a:picLocks/>
          </p:cNvPicPr>
          <p:nvPr/>
        </p:nvPicPr>
        <p:blipFill>
          <a:blip r:embed="rId3"/>
          <a:stretch>
            <a:fillRect/>
          </a:stretch>
        </p:blipFill>
        <p:spPr>
          <a:xfrm>
            <a:off x="7384199" y="1100479"/>
            <a:ext cx="4352149" cy="3993086"/>
          </a:xfrm>
          <a:prstGeom prst="rect">
            <a:avLst/>
          </a:prstGeom>
          <a:ln w="19050">
            <a:solidFill>
              <a:schemeClr val="tx1"/>
            </a:solidFill>
          </a:ln>
        </p:spPr>
      </p:pic>
      <p:pic>
        <p:nvPicPr>
          <p:cNvPr id="5" name="Picture 4">
            <a:extLst>
              <a:ext uri="{FF2B5EF4-FFF2-40B4-BE49-F238E27FC236}">
                <a16:creationId xmlns:a16="http://schemas.microsoft.com/office/drawing/2014/main" id="{120888E8-FF64-4F67-A763-4F19947DEFF3}"/>
              </a:ext>
            </a:extLst>
          </p:cNvPr>
          <p:cNvPicPr>
            <a:picLocks noChangeAspect="1"/>
          </p:cNvPicPr>
          <p:nvPr/>
        </p:nvPicPr>
        <p:blipFill>
          <a:blip r:embed="rId4"/>
          <a:stretch>
            <a:fillRect/>
          </a:stretch>
        </p:blipFill>
        <p:spPr>
          <a:xfrm>
            <a:off x="7440832" y="1224627"/>
            <a:ext cx="1524000" cy="219075"/>
          </a:xfrm>
          <a:prstGeom prst="rect">
            <a:avLst/>
          </a:prstGeom>
        </p:spPr>
      </p:pic>
    </p:spTree>
    <p:extLst>
      <p:ext uri="{BB962C8B-B14F-4D97-AF65-F5344CB8AC3E}">
        <p14:creationId xmlns:p14="http://schemas.microsoft.com/office/powerpoint/2010/main" val="396558044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579846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Company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Select companies you want to migrate data from</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Company list is determined by on-premises solution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If an on-premise company does not exist in your Business Central (SaaS) tenant, it will be automatically created before data is replicated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You must run the wizard each time you wish to update the companies you are replicating data from</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 new option in the management page actions to add additional companies to the replication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7" name="Picture 6">
            <a:extLst>
              <a:ext uri="{FF2B5EF4-FFF2-40B4-BE49-F238E27FC236}">
                <a16:creationId xmlns:a16="http://schemas.microsoft.com/office/drawing/2014/main" id="{B14BD064-6504-4C0F-BBA1-7BD4810B7A1D}"/>
              </a:ext>
            </a:extLst>
          </p:cNvPr>
          <p:cNvPicPr>
            <a:picLocks noChangeAspect="1"/>
          </p:cNvPicPr>
          <p:nvPr/>
        </p:nvPicPr>
        <p:blipFill>
          <a:blip r:embed="rId3"/>
          <a:stretch>
            <a:fillRect/>
          </a:stretch>
        </p:blipFill>
        <p:spPr>
          <a:xfrm>
            <a:off x="7298075" y="1365783"/>
            <a:ext cx="4646276" cy="4220969"/>
          </a:xfrm>
          <a:prstGeom prst="rect">
            <a:avLst/>
          </a:prstGeom>
        </p:spPr>
      </p:pic>
    </p:spTree>
    <p:extLst>
      <p:ext uri="{BB962C8B-B14F-4D97-AF65-F5344CB8AC3E}">
        <p14:creationId xmlns:p14="http://schemas.microsoft.com/office/powerpoint/2010/main" val="33114066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4807427"/>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Scheduling data migration </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Activate to ‘enable’ data replication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Recurrences can be set to daily or weekly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Weekly recurrences enables day of the week selection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that migration be set to run during off hours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000" dirty="0">
                <a:gradFill>
                  <a:gsLst>
                    <a:gs pos="15029">
                      <a:schemeClr val="tx1"/>
                    </a:gs>
                    <a:gs pos="21538">
                      <a:schemeClr val="tx1"/>
                    </a:gs>
                  </a:gsLst>
                  <a:lin ang="5400000" scaled="0"/>
                </a:gradFill>
              </a:rPr>
              <a:t>** This isn’t necessary if you plan on doing a true migration, you can leave it deactivated</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6" name="Picture 5">
            <a:extLst>
              <a:ext uri="{FF2B5EF4-FFF2-40B4-BE49-F238E27FC236}">
                <a16:creationId xmlns:a16="http://schemas.microsoft.com/office/drawing/2014/main" id="{53DE16F0-3CE8-4CC9-9B88-D84B4E436C85}"/>
              </a:ext>
            </a:extLst>
          </p:cNvPr>
          <p:cNvPicPr>
            <a:picLocks noChangeAspect="1"/>
          </p:cNvPicPr>
          <p:nvPr/>
        </p:nvPicPr>
        <p:blipFill>
          <a:blip r:embed="rId3"/>
          <a:stretch>
            <a:fillRect/>
          </a:stretch>
        </p:blipFill>
        <p:spPr>
          <a:xfrm>
            <a:off x="7448550" y="1269841"/>
            <a:ext cx="4570412" cy="4130647"/>
          </a:xfrm>
          <a:prstGeom prst="rect">
            <a:avLst/>
          </a:prstGeom>
        </p:spPr>
      </p:pic>
    </p:spTree>
    <p:extLst>
      <p:ext uri="{BB962C8B-B14F-4D97-AF65-F5344CB8AC3E}">
        <p14:creationId xmlns:p14="http://schemas.microsoft.com/office/powerpoint/2010/main" val="143020684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a:t>Application updates </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065149"/>
            <a:ext cx="5737580" cy="5484536"/>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Role Center</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Action/action groups that users no longer have permission to will be hidden</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Replication success rate tile is visible on the role center</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Intelligent Cloud Management page become available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System Wide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User notifications where data replication was not successful.  </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Helps avoid users making decision on stale data </a:t>
            </a:r>
          </a:p>
        </p:txBody>
      </p:sp>
      <p:pic>
        <p:nvPicPr>
          <p:cNvPr id="7" name="Picture 6">
            <a:extLst>
              <a:ext uri="{FF2B5EF4-FFF2-40B4-BE49-F238E27FC236}">
                <a16:creationId xmlns:a16="http://schemas.microsoft.com/office/drawing/2014/main" id="{9D6A193F-61B6-40A8-B16B-C3EC6366276B}"/>
              </a:ext>
            </a:extLst>
          </p:cNvPr>
          <p:cNvPicPr>
            <a:picLocks noChangeAspect="1"/>
          </p:cNvPicPr>
          <p:nvPr/>
        </p:nvPicPr>
        <p:blipFill>
          <a:blip r:embed="rId3"/>
          <a:stretch>
            <a:fillRect/>
          </a:stretch>
        </p:blipFill>
        <p:spPr>
          <a:xfrm>
            <a:off x="5604495" y="1296793"/>
            <a:ext cx="6585057" cy="2910314"/>
          </a:xfrm>
          <a:prstGeom prst="rect">
            <a:avLst/>
          </a:prstGeom>
        </p:spPr>
      </p:pic>
    </p:spTree>
    <p:extLst>
      <p:ext uri="{BB962C8B-B14F-4D97-AF65-F5344CB8AC3E}">
        <p14:creationId xmlns:p14="http://schemas.microsoft.com/office/powerpoint/2010/main" val="13268459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82F5-1BE5-49BE-8244-B4F93D93B3D3}"/>
              </a:ext>
            </a:extLst>
          </p:cNvPr>
          <p:cNvSpPr>
            <a:spLocks noGrp="1"/>
          </p:cNvSpPr>
          <p:nvPr>
            <p:ph type="title"/>
          </p:nvPr>
        </p:nvSpPr>
        <p:spPr/>
        <p:txBody>
          <a:bodyPr/>
          <a:lstStyle/>
          <a:p>
            <a:r>
              <a:rPr lang="en-US" dirty="0"/>
              <a:t>New AL Profiles</a:t>
            </a:r>
          </a:p>
        </p:txBody>
      </p:sp>
      <p:sp>
        <p:nvSpPr>
          <p:cNvPr id="4" name="Text Placeholder 3">
            <a:extLst>
              <a:ext uri="{FF2B5EF4-FFF2-40B4-BE49-F238E27FC236}">
                <a16:creationId xmlns:a16="http://schemas.microsoft.com/office/drawing/2014/main" id="{7D82315A-F86D-4559-9376-ADE8B7A9FE95}"/>
              </a:ext>
            </a:extLst>
          </p:cNvPr>
          <p:cNvSpPr>
            <a:spLocks noGrp="1"/>
          </p:cNvSpPr>
          <p:nvPr>
            <p:ph type="body" sz="quarter" idx="11"/>
          </p:nvPr>
        </p:nvSpPr>
        <p:spPr>
          <a:xfrm>
            <a:off x="451641" y="5659424"/>
            <a:ext cx="11533187" cy="906274"/>
          </a:xfrm>
        </p:spPr>
        <p:txBody>
          <a:bodyPr/>
          <a:lstStyle/>
          <a:p>
            <a:r>
              <a:rPr lang="en-US" dirty="0">
                <a:hlinkClick r:id="rId2"/>
              </a:rPr>
              <a:t>https://docs.microsoft.com/en-us/dynamics365/business-central/dev-itpro/developer/devenv-profile-object</a:t>
            </a:r>
            <a:endParaRPr lang="en-US" dirty="0"/>
          </a:p>
          <a:p>
            <a:r>
              <a:rPr lang="en-US" dirty="0">
                <a:hlinkClick r:id="rId3"/>
              </a:rPr>
              <a:t>https://docs.microsoft.com/en-us/dynamics365-release-plan/2019wave2/dynamics365-business-central/customize-user-profile-without-writing-code</a:t>
            </a:r>
            <a:endParaRPr lang="en-US" dirty="0"/>
          </a:p>
          <a:p>
            <a:endParaRPr lang="en-US" dirty="0"/>
          </a:p>
        </p:txBody>
      </p:sp>
      <p:sp>
        <p:nvSpPr>
          <p:cNvPr id="5" name="Text Placeholder 4">
            <a:extLst>
              <a:ext uri="{FF2B5EF4-FFF2-40B4-BE49-F238E27FC236}">
                <a16:creationId xmlns:a16="http://schemas.microsoft.com/office/drawing/2014/main" id="{8AF23543-36CC-4BF9-8698-6464D8178E0A}"/>
              </a:ext>
            </a:extLst>
          </p:cNvPr>
          <p:cNvSpPr>
            <a:spLocks noGrp="1"/>
          </p:cNvSpPr>
          <p:nvPr>
            <p:ph type="body" sz="quarter" idx="12"/>
          </p:nvPr>
        </p:nvSpPr>
        <p:spPr>
          <a:xfrm>
            <a:off x="451640" y="5370299"/>
            <a:ext cx="11533187" cy="173509"/>
          </a:xfrm>
        </p:spPr>
        <p:txBody>
          <a:bodyPr/>
          <a:lstStyle/>
          <a:p>
            <a:r>
              <a:rPr lang="en-US" sz="2000" dirty="0">
                <a:latin typeface="Segoe UI Semibold (Headings)"/>
              </a:rPr>
              <a:t>Documentation:</a:t>
            </a:r>
          </a:p>
        </p:txBody>
      </p:sp>
      <p:sp>
        <p:nvSpPr>
          <p:cNvPr id="7" name="Text Placeholder 6">
            <a:extLst>
              <a:ext uri="{FF2B5EF4-FFF2-40B4-BE49-F238E27FC236}">
                <a16:creationId xmlns:a16="http://schemas.microsoft.com/office/drawing/2014/main" id="{AE49D9FE-9B0D-4017-A2B7-3FE863E25806}"/>
              </a:ext>
            </a:extLst>
          </p:cNvPr>
          <p:cNvSpPr>
            <a:spLocks noGrp="1"/>
          </p:cNvSpPr>
          <p:nvPr>
            <p:ph type="body" sz="quarter" idx="10"/>
          </p:nvPr>
        </p:nvSpPr>
        <p:spPr>
          <a:xfrm>
            <a:off x="451643" y="1514349"/>
            <a:ext cx="11533187" cy="4001095"/>
          </a:xfrm>
        </p:spPr>
        <p:txBody>
          <a:bodyPr/>
          <a:lstStyle/>
          <a:p>
            <a:r>
              <a:rPr lang="en-US" dirty="0"/>
              <a:t>What:</a:t>
            </a:r>
          </a:p>
          <a:p>
            <a:r>
              <a:rPr lang="en-US" dirty="0">
                <a:latin typeface="Segoe UI (Body)"/>
              </a:rPr>
              <a:t>The XML Profiles used for Configuration and Personalization are discontinued in 15.x</a:t>
            </a:r>
          </a:p>
          <a:p>
            <a:endParaRPr lang="en-US" dirty="0"/>
          </a:p>
          <a:p>
            <a:r>
              <a:rPr lang="en-US" dirty="0"/>
              <a:t>Why:</a:t>
            </a:r>
          </a:p>
          <a:p>
            <a:r>
              <a:rPr lang="en-US" dirty="0">
                <a:latin typeface="Segoe UI (Body)"/>
              </a:rPr>
              <a:t>They are replaced by the new AL Profiles. The new profile is stored as code, it is more readable and easier to maintain</a:t>
            </a:r>
          </a:p>
          <a:p>
            <a:endParaRPr lang="en-US" dirty="0"/>
          </a:p>
          <a:p>
            <a:r>
              <a:rPr lang="en-US" dirty="0"/>
              <a:t>How:</a:t>
            </a:r>
          </a:p>
          <a:p>
            <a:r>
              <a:rPr lang="en-US" dirty="0">
                <a:latin typeface="+mn-lt"/>
              </a:rPr>
              <a:t>Implement new profiles by configuring in UI and saving new AL profile or define in code</a:t>
            </a:r>
          </a:p>
          <a:p>
            <a:r>
              <a:rPr lang="en-US" dirty="0">
                <a:latin typeface="+mn-lt"/>
              </a:rPr>
              <a:t>The tables with old XML profiles are still present in the system for upgrade purposes (they are not used), there is upgrade code that can be customized if needed</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73749083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1065149"/>
            <a:ext cx="6180375" cy="55430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dirty="0">
                <a:gradFill>
                  <a:gsLst>
                    <a:gs pos="6936">
                      <a:schemeClr val="tx2"/>
                    </a:gs>
                    <a:gs pos="19000">
                      <a:schemeClr val="tx2"/>
                    </a:gs>
                  </a:gsLst>
                  <a:lin ang="5400000" scaled="0"/>
                </a:gradFill>
                <a:latin typeface="+mj-lt"/>
                <a:cs typeface="Segoe UI" charset="0"/>
              </a:rPr>
              <a:t>Data migration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Azure Data Factory (ADF) is used to securely migrate data from your on-premises solution SQL Database to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replication can be scheduled or manually triggered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core on-premises data + Extension data will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from customized table, users, user permissions, and most system tables will not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The tables that are replicated are determined by the cloud tenant; if something in the cloud but not on premise, you will get a warning.</a:t>
            </a: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14F15892-2FEE-4446-977D-4D1E87410CBB}"/>
              </a:ext>
            </a:extLst>
          </p:cNvPr>
          <p:cNvPicPr>
            <a:picLocks noChangeAspect="1"/>
          </p:cNvPicPr>
          <p:nvPr/>
        </p:nvPicPr>
        <p:blipFill>
          <a:blip r:embed="rId3"/>
          <a:stretch>
            <a:fillRect/>
          </a:stretch>
        </p:blipFill>
        <p:spPr>
          <a:xfrm>
            <a:off x="6287899" y="2467897"/>
            <a:ext cx="5987380" cy="2747780"/>
          </a:xfrm>
          <a:prstGeom prst="rect">
            <a:avLst/>
          </a:prstGeom>
        </p:spPr>
      </p:pic>
    </p:spTree>
    <p:extLst>
      <p:ext uri="{BB962C8B-B14F-4D97-AF65-F5344CB8AC3E}">
        <p14:creationId xmlns:p14="http://schemas.microsoft.com/office/powerpoint/2010/main" val="127036529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974458"/>
            <a:ext cx="3919198" cy="6020067"/>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Manage Schedule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Refresh Status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Get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Disable Cloud Migration</a:t>
            </a:r>
          </a:p>
          <a:p>
            <a:pPr marL="0" lvl="1" defTabSz="914191">
              <a:lnSpc>
                <a:spcPct val="90000"/>
              </a:lnSpc>
              <a:spcBef>
                <a:spcPct val="20000"/>
              </a:spcBef>
              <a:buSzPct val="90000"/>
            </a:pPr>
            <a:br>
              <a:rPr lang="en-US" sz="1600" dirty="0">
                <a:gradFill>
                  <a:gsLst>
                    <a:gs pos="15029">
                      <a:schemeClr val="tx1"/>
                    </a:gs>
                    <a:gs pos="21538">
                      <a:schemeClr val="tx1"/>
                    </a:gs>
                  </a:gsLst>
                  <a:lin ang="5400000" scaled="0"/>
                </a:gradFill>
              </a:rPr>
            </a:br>
            <a:r>
              <a:rPr lang="en-US" sz="1600" dirty="0">
                <a:gradFill>
                  <a:gsLst>
                    <a:gs pos="15029">
                      <a:schemeClr val="tx1"/>
                    </a:gs>
                    <a:gs pos="21538">
                      <a:schemeClr val="tx1"/>
                    </a:gs>
                  </a:gsLst>
                  <a:lin ang="5400000" scaled="0"/>
                </a:gradFill>
              </a:rPr>
              <a:t>Select Companies to Migrate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Define User Mappings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Run Migration Now</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Cloud Data</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Reset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Check for Update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Checklist</a:t>
            </a:r>
            <a:endParaRPr lang="en-US" dirty="0">
              <a:gradFill>
                <a:gsLst>
                  <a:gs pos="15029">
                    <a:schemeClr val="tx1"/>
                  </a:gs>
                  <a:gs pos="21538">
                    <a:schemeClr val="tx1"/>
                  </a:gs>
                </a:gsLst>
                <a:lin ang="5400000" scaled="0"/>
              </a:gradFill>
            </a:endParaRPr>
          </a:p>
        </p:txBody>
      </p:sp>
      <p:pic>
        <p:nvPicPr>
          <p:cNvPr id="9" name="Picture 8">
            <a:extLst>
              <a:ext uri="{FF2B5EF4-FFF2-40B4-BE49-F238E27FC236}">
                <a16:creationId xmlns:a16="http://schemas.microsoft.com/office/drawing/2014/main" id="{C931EBBE-1ABE-4E1E-95BC-9FCF99EC361C}"/>
              </a:ext>
            </a:extLst>
          </p:cNvPr>
          <p:cNvPicPr>
            <a:picLocks noChangeAspect="1"/>
          </p:cNvPicPr>
          <p:nvPr/>
        </p:nvPicPr>
        <p:blipFill>
          <a:blip r:embed="rId3"/>
          <a:stretch>
            <a:fillRect/>
          </a:stretch>
        </p:blipFill>
        <p:spPr>
          <a:xfrm>
            <a:off x="4293423" y="1552575"/>
            <a:ext cx="7981856" cy="3663102"/>
          </a:xfrm>
          <a:prstGeom prst="rect">
            <a:avLst/>
          </a:prstGeom>
        </p:spPr>
      </p:pic>
    </p:spTree>
    <p:extLst>
      <p:ext uri="{BB962C8B-B14F-4D97-AF65-F5344CB8AC3E}">
        <p14:creationId xmlns:p14="http://schemas.microsoft.com/office/powerpoint/2010/main" val="8841872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Disable Cloud Migration</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134167"/>
            <a:ext cx="5542294" cy="4949005"/>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Can be done at any time if doing the migration in phases.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Reason to disable</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No longer want to replicate data</a:t>
            </a:r>
          </a:p>
          <a:p>
            <a:pPr marL="466282" lvl="2" defTabSz="914191">
              <a:lnSpc>
                <a:spcPct val="90000"/>
              </a:lnSpc>
              <a:spcBef>
                <a:spcPct val="20000"/>
              </a:spcBef>
              <a:buSzPct val="90000"/>
            </a:pPr>
            <a:r>
              <a:rPr lang="en-US" b="1" dirty="0">
                <a:gradFill>
                  <a:gsLst>
                    <a:gs pos="15029">
                      <a:schemeClr val="tx1"/>
                    </a:gs>
                    <a:gs pos="21538">
                      <a:schemeClr val="tx1"/>
                    </a:gs>
                  </a:gsLst>
                  <a:lin ang="5400000" scaled="0"/>
                </a:gradFill>
              </a:rPr>
              <a:t>Make Business Central (SaaS) primary solution (migration story)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 to follow steps listed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Removes Azure Data Factory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Will need to run wizard again if you want to configure Intelligent Cloud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Disable Intelligent Cloud Action</a:t>
            </a:r>
          </a:p>
        </p:txBody>
      </p:sp>
      <p:pic>
        <p:nvPicPr>
          <p:cNvPr id="7" name="Picture 6">
            <a:extLst>
              <a:ext uri="{FF2B5EF4-FFF2-40B4-BE49-F238E27FC236}">
                <a16:creationId xmlns:a16="http://schemas.microsoft.com/office/drawing/2014/main" id="{5AC2F7C0-A8F7-480B-A4AC-2A221F950682}"/>
              </a:ext>
            </a:extLst>
          </p:cNvPr>
          <p:cNvPicPr>
            <a:picLocks noChangeAspect="1"/>
          </p:cNvPicPr>
          <p:nvPr/>
        </p:nvPicPr>
        <p:blipFill>
          <a:blip r:embed="rId3"/>
          <a:stretch>
            <a:fillRect/>
          </a:stretch>
        </p:blipFill>
        <p:spPr>
          <a:xfrm>
            <a:off x="6425741" y="895350"/>
            <a:ext cx="5437579" cy="5203824"/>
          </a:xfrm>
          <a:prstGeom prst="rect">
            <a:avLst/>
          </a:prstGeom>
        </p:spPr>
      </p:pic>
    </p:spTree>
    <p:extLst>
      <p:ext uri="{BB962C8B-B14F-4D97-AF65-F5344CB8AC3E}">
        <p14:creationId xmlns:p14="http://schemas.microsoft.com/office/powerpoint/2010/main" val="2971127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09800-7571-47F7-9120-A58F32172D78}"/>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Post Migration Setup Checklist</a:t>
            </a:r>
          </a:p>
        </p:txBody>
      </p:sp>
      <p:pic>
        <p:nvPicPr>
          <p:cNvPr id="5" name="Picture 4">
            <a:extLst>
              <a:ext uri="{FF2B5EF4-FFF2-40B4-BE49-F238E27FC236}">
                <a16:creationId xmlns:a16="http://schemas.microsoft.com/office/drawing/2014/main" id="{5720646F-396D-4681-AF24-EB2D039A174B}"/>
              </a:ext>
            </a:extLst>
          </p:cNvPr>
          <p:cNvPicPr>
            <a:picLocks noChangeAspect="1"/>
          </p:cNvPicPr>
          <p:nvPr/>
        </p:nvPicPr>
        <p:blipFill>
          <a:blip r:embed="rId2"/>
          <a:stretch>
            <a:fillRect/>
          </a:stretch>
        </p:blipFill>
        <p:spPr>
          <a:xfrm>
            <a:off x="5881625" y="804862"/>
            <a:ext cx="5661238" cy="5384799"/>
          </a:xfrm>
          <a:prstGeom prst="rect">
            <a:avLst/>
          </a:prstGeom>
        </p:spPr>
      </p:pic>
      <p:sp>
        <p:nvSpPr>
          <p:cNvPr id="6" name="TextBox 5">
            <a:extLst>
              <a:ext uri="{FF2B5EF4-FFF2-40B4-BE49-F238E27FC236}">
                <a16:creationId xmlns:a16="http://schemas.microsoft.com/office/drawing/2014/main" id="{43D9AF2B-B3E3-4E88-89D6-FABF1149D77E}"/>
              </a:ext>
            </a:extLst>
          </p:cNvPr>
          <p:cNvSpPr txBox="1"/>
          <p:nvPr/>
        </p:nvSpPr>
        <p:spPr>
          <a:xfrm>
            <a:off x="436318" y="1186204"/>
            <a:ext cx="4712891" cy="28715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Steps in Each Company</a:t>
            </a:r>
          </a:p>
          <a:p>
            <a:pPr marL="0" lvl="1" defTabSz="914191">
              <a:lnSpc>
                <a:spcPct val="90000"/>
              </a:lnSpc>
              <a:spcBef>
                <a:spcPct val="20000"/>
              </a:spcBef>
              <a:buSzPct val="90000"/>
            </a:pPr>
            <a:br>
              <a:rPr lang="en-US" dirty="0">
                <a:gradFill>
                  <a:gsLst>
                    <a:gs pos="15029">
                      <a:schemeClr val="tx1"/>
                    </a:gs>
                    <a:gs pos="21538">
                      <a:schemeClr val="tx1"/>
                    </a:gs>
                  </a:gsLst>
                  <a:lin ang="5400000" scaled="0"/>
                </a:gradFill>
              </a:rPr>
            </a:br>
            <a:r>
              <a:rPr lang="en-US" dirty="0">
                <a:gradFill>
                  <a:gsLst>
                    <a:gs pos="15029">
                      <a:schemeClr val="tx1"/>
                    </a:gs>
                    <a:gs pos="21538">
                      <a:schemeClr val="tx1"/>
                    </a:gs>
                  </a:gsLst>
                  <a:lin ang="5400000" scaled="0"/>
                </a:gradFill>
              </a:rPr>
              <a:t>Available after the Migration has been run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Not all steps are required/manually mark as complete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p:txBody>
      </p:sp>
    </p:spTree>
    <p:extLst>
      <p:ext uri="{BB962C8B-B14F-4D97-AF65-F5344CB8AC3E}">
        <p14:creationId xmlns:p14="http://schemas.microsoft.com/office/powerpoint/2010/main" val="274908061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946B-662D-411F-A552-388A4DBB0977}"/>
              </a:ext>
            </a:extLst>
          </p:cNvPr>
          <p:cNvSpPr>
            <a:spLocks noGrp="1"/>
          </p:cNvSpPr>
          <p:nvPr>
            <p:ph type="title"/>
          </p:nvPr>
        </p:nvSpPr>
        <p:spPr>
          <a:xfrm>
            <a:off x="1" y="2936945"/>
            <a:ext cx="12436474" cy="830020"/>
          </a:xfrm>
        </p:spPr>
        <p:txBody>
          <a:bodyPr/>
          <a:lstStyle/>
          <a:p>
            <a:pPr algn="ctr"/>
            <a:r>
              <a:rPr lang="en-US" sz="5400" b="1" dirty="0"/>
              <a:t>Upgrade tooling</a:t>
            </a:r>
          </a:p>
        </p:txBody>
      </p:sp>
    </p:spTree>
    <p:extLst>
      <p:ext uri="{BB962C8B-B14F-4D97-AF65-F5344CB8AC3E}">
        <p14:creationId xmlns:p14="http://schemas.microsoft.com/office/powerpoint/2010/main" val="4851406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Where is the upgrade toolkit?</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9" y="1770360"/>
            <a:ext cx="4384840" cy="3077766"/>
          </a:xfrm>
        </p:spPr>
        <p:txBody>
          <a:bodyPr/>
          <a:lstStyle/>
          <a:p>
            <a:r>
              <a:rPr lang="en-US" dirty="0"/>
              <a:t>Included in every app</a:t>
            </a:r>
          </a:p>
          <a:p>
            <a:endParaRPr lang="en-US" dirty="0"/>
          </a:p>
          <a:p>
            <a:r>
              <a:rPr lang="en-US" dirty="0"/>
              <a:t>Stays as part of the app</a:t>
            </a:r>
          </a:p>
          <a:p>
            <a:endParaRPr lang="en-US" dirty="0"/>
          </a:p>
          <a:p>
            <a:r>
              <a:rPr lang="en-US" dirty="0"/>
              <a:t>Needs to be close to the code it upgrades</a:t>
            </a:r>
          </a:p>
          <a:p>
            <a:endParaRPr lang="en-US" dirty="0"/>
          </a:p>
          <a:p>
            <a:r>
              <a:rPr lang="en-US" dirty="0"/>
              <a:t>For System App each of the folders will contain upgrade </a:t>
            </a:r>
            <a:r>
              <a:rPr lang="en-US" dirty="0" err="1"/>
              <a:t>codeunits</a:t>
            </a:r>
            <a:endParaRPr lang="en-US" dirty="0"/>
          </a:p>
          <a:p>
            <a:endParaRPr lang="en-US" dirty="0"/>
          </a:p>
        </p:txBody>
      </p:sp>
      <p:pic>
        <p:nvPicPr>
          <p:cNvPr id="13" name="Picture 12">
            <a:extLst>
              <a:ext uri="{FF2B5EF4-FFF2-40B4-BE49-F238E27FC236}">
                <a16:creationId xmlns:a16="http://schemas.microsoft.com/office/drawing/2014/main" id="{CD138FFF-B86A-4435-B2B8-F33FCD37F180}"/>
              </a:ext>
            </a:extLst>
          </p:cNvPr>
          <p:cNvPicPr>
            <a:picLocks noChangeAspect="1"/>
          </p:cNvPicPr>
          <p:nvPr/>
        </p:nvPicPr>
        <p:blipFill rotWithShape="1">
          <a:blip r:embed="rId2"/>
          <a:srcRect r="10482"/>
          <a:stretch/>
        </p:blipFill>
        <p:spPr>
          <a:xfrm>
            <a:off x="5152240" y="1553394"/>
            <a:ext cx="6913521" cy="4874299"/>
          </a:xfrm>
          <a:prstGeom prst="rect">
            <a:avLst/>
          </a:prstGeom>
        </p:spPr>
      </p:pic>
      <p:sp>
        <p:nvSpPr>
          <p:cNvPr id="14" name="Rectangle 13">
            <a:extLst>
              <a:ext uri="{FF2B5EF4-FFF2-40B4-BE49-F238E27FC236}">
                <a16:creationId xmlns:a16="http://schemas.microsoft.com/office/drawing/2014/main" id="{28AF55A0-CF38-4446-969C-A39253402EF6}"/>
              </a:ext>
            </a:extLst>
          </p:cNvPr>
          <p:cNvSpPr/>
          <p:nvPr/>
        </p:nvSpPr>
        <p:spPr bwMode="auto">
          <a:xfrm>
            <a:off x="5180293" y="4598894"/>
            <a:ext cx="2202142" cy="2891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6750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4090B1-6D51-4B07-A3CC-F097E21EC9BA}"/>
              </a:ext>
            </a:extLst>
          </p:cNvPr>
          <p:cNvSpPr>
            <a:spLocks noGrp="1"/>
          </p:cNvSpPr>
          <p:nvPr>
            <p:ph type="title"/>
          </p:nvPr>
        </p:nvSpPr>
        <p:spPr/>
        <p:txBody>
          <a:bodyPr/>
          <a:lstStyle/>
          <a:p>
            <a:r>
              <a:rPr lang="en-US" dirty="0"/>
              <a:t>Base app upgrade toolkit</a:t>
            </a:r>
          </a:p>
        </p:txBody>
      </p:sp>
      <p:grpSp>
        <p:nvGrpSpPr>
          <p:cNvPr id="8" name="Group 7">
            <a:extLst>
              <a:ext uri="{FF2B5EF4-FFF2-40B4-BE49-F238E27FC236}">
                <a16:creationId xmlns:a16="http://schemas.microsoft.com/office/drawing/2014/main" id="{3CB75078-ED3D-4A15-A012-F664A89A89C8}"/>
              </a:ext>
            </a:extLst>
          </p:cNvPr>
          <p:cNvGrpSpPr/>
          <p:nvPr/>
        </p:nvGrpSpPr>
        <p:grpSpPr>
          <a:xfrm>
            <a:off x="4565275" y="1519518"/>
            <a:ext cx="7607705" cy="4640522"/>
            <a:chOff x="465138" y="736690"/>
            <a:chExt cx="7323415" cy="4463760"/>
          </a:xfrm>
        </p:grpSpPr>
        <p:pic>
          <p:nvPicPr>
            <p:cNvPr id="6" name="Picture 5">
              <a:extLst>
                <a:ext uri="{FF2B5EF4-FFF2-40B4-BE49-F238E27FC236}">
                  <a16:creationId xmlns:a16="http://schemas.microsoft.com/office/drawing/2014/main" id="{E6F19EA5-6AF9-4534-AED4-FCDDFBE4681C}"/>
                </a:ext>
              </a:extLst>
            </p:cNvPr>
            <p:cNvPicPr>
              <a:picLocks noChangeAspect="1"/>
            </p:cNvPicPr>
            <p:nvPr/>
          </p:nvPicPr>
          <p:blipFill>
            <a:blip r:embed="rId3"/>
            <a:stretch>
              <a:fillRect/>
            </a:stretch>
          </p:blipFill>
          <p:spPr>
            <a:xfrm>
              <a:off x="465138" y="736690"/>
              <a:ext cx="7323415" cy="4463760"/>
            </a:xfrm>
            <a:prstGeom prst="rect">
              <a:avLst/>
            </a:prstGeom>
          </p:spPr>
        </p:pic>
        <p:sp>
          <p:nvSpPr>
            <p:cNvPr id="7" name="Rectangle 6">
              <a:extLst>
                <a:ext uri="{FF2B5EF4-FFF2-40B4-BE49-F238E27FC236}">
                  <a16:creationId xmlns:a16="http://schemas.microsoft.com/office/drawing/2014/main" id="{A6390020-F26A-42C1-B3D0-AC05D3F714EA}"/>
                </a:ext>
              </a:extLst>
            </p:cNvPr>
            <p:cNvSpPr/>
            <p:nvPr/>
          </p:nvSpPr>
          <p:spPr bwMode="auto">
            <a:xfrm>
              <a:off x="465138" y="1308374"/>
              <a:ext cx="2060555" cy="902601"/>
            </a:xfrm>
            <a:prstGeom prst="rect">
              <a:avLst/>
            </a:prstGeom>
            <a:noFill/>
            <a:ln w="38100">
              <a:solidFill>
                <a:srgbClr val="C0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 Placeholder 4">
            <a:extLst>
              <a:ext uri="{FF2B5EF4-FFF2-40B4-BE49-F238E27FC236}">
                <a16:creationId xmlns:a16="http://schemas.microsoft.com/office/drawing/2014/main" id="{68D5D846-3CD7-45CA-BA0A-668E3B1C2F72}"/>
              </a:ext>
            </a:extLst>
          </p:cNvPr>
          <p:cNvSpPr txBox="1">
            <a:spLocks/>
          </p:cNvSpPr>
          <p:nvPr/>
        </p:nvSpPr>
        <p:spPr>
          <a:xfrm>
            <a:off x="317220" y="1590940"/>
            <a:ext cx="4248055" cy="324704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upgrade folder</a:t>
            </a:r>
          </a:p>
          <a:p>
            <a:r>
              <a:rPr lang="en-US" sz="1100" dirty="0"/>
              <a:t>(because it is not fun to search in 6151 objects, we don’t consider this a good practice)</a:t>
            </a:r>
          </a:p>
          <a:p>
            <a:endParaRPr lang="en-US" sz="1100" dirty="0"/>
          </a:p>
          <a:p>
            <a:r>
              <a:rPr lang="en-US" dirty="0"/>
              <a:t>Use multiple upgrade </a:t>
            </a:r>
            <a:r>
              <a:rPr lang="en-US" dirty="0" err="1"/>
              <a:t>codeunits</a:t>
            </a:r>
            <a:r>
              <a:rPr lang="en-US" dirty="0"/>
              <a:t> for unrelated code</a:t>
            </a:r>
          </a:p>
          <a:p>
            <a:endParaRPr lang="en-US" sz="1100" dirty="0"/>
          </a:p>
          <a:p>
            <a:r>
              <a:rPr lang="en-US" dirty="0"/>
              <a:t>Rule is Separate areas = Separate </a:t>
            </a:r>
            <a:r>
              <a:rPr lang="en-US" dirty="0" err="1"/>
              <a:t>codeunits</a:t>
            </a:r>
            <a:endParaRPr lang="en-US" dirty="0"/>
          </a:p>
          <a:p>
            <a:pPr lvl="0">
              <a:lnSpc>
                <a:spcPct val="100000"/>
              </a:lnSpc>
              <a:buSzTx/>
            </a:pPr>
            <a:r>
              <a:rPr lang="en-US" sz="1100" dirty="0">
                <a:solidFill>
                  <a:srgbClr val="3C3C41"/>
                </a:solidFill>
              </a:rPr>
              <a:t>(the order must not matter)</a:t>
            </a:r>
          </a:p>
          <a:p>
            <a:endParaRPr lang="en-US" dirty="0"/>
          </a:p>
        </p:txBody>
      </p:sp>
    </p:spTree>
    <p:extLst>
      <p:ext uri="{BB962C8B-B14F-4D97-AF65-F5344CB8AC3E}">
        <p14:creationId xmlns:p14="http://schemas.microsoft.com/office/powerpoint/2010/main" val="33472864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Upgrade </a:t>
            </a:r>
            <a:r>
              <a:rPr lang="en-US" dirty="0" err="1"/>
              <a:t>codeunit</a:t>
            </a:r>
            <a:r>
              <a:rPr lang="en-US" dirty="0"/>
              <a:t> structure</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8" y="1724171"/>
            <a:ext cx="4919661" cy="1538883"/>
          </a:xfrm>
        </p:spPr>
        <p:txBody>
          <a:bodyPr/>
          <a:lstStyle/>
          <a:p>
            <a:r>
              <a:rPr lang="en-US" dirty="0"/>
              <a:t>Check Preconditions and Validate methods can be time consuming </a:t>
            </a:r>
          </a:p>
          <a:p>
            <a:endParaRPr lang="en-US" dirty="0"/>
          </a:p>
          <a:p>
            <a:r>
              <a:rPr lang="en-US" dirty="0"/>
              <a:t>Make sure methods run only if necessary (not on every upgrade)</a:t>
            </a:r>
          </a:p>
        </p:txBody>
      </p:sp>
      <p:pic>
        <p:nvPicPr>
          <p:cNvPr id="8" name="Picture 7">
            <a:extLst>
              <a:ext uri="{FF2B5EF4-FFF2-40B4-BE49-F238E27FC236}">
                <a16:creationId xmlns:a16="http://schemas.microsoft.com/office/drawing/2014/main" id="{88F0C145-5EDD-4503-9873-15C042454A15}"/>
              </a:ext>
            </a:extLst>
          </p:cNvPr>
          <p:cNvPicPr>
            <a:picLocks noChangeAspect="1"/>
          </p:cNvPicPr>
          <p:nvPr/>
        </p:nvPicPr>
        <p:blipFill>
          <a:blip r:embed="rId2"/>
          <a:stretch>
            <a:fillRect/>
          </a:stretch>
        </p:blipFill>
        <p:spPr>
          <a:xfrm>
            <a:off x="6182463" y="762690"/>
            <a:ext cx="6254012" cy="6231835"/>
          </a:xfrm>
          <a:prstGeom prst="rect">
            <a:avLst/>
          </a:prstGeom>
        </p:spPr>
      </p:pic>
    </p:spTree>
    <p:extLst>
      <p:ext uri="{BB962C8B-B14F-4D97-AF65-F5344CB8AC3E}">
        <p14:creationId xmlns:p14="http://schemas.microsoft.com/office/powerpoint/2010/main" val="10459655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B319C-D464-4A0A-B286-73EDEFF79C9A}"/>
              </a:ext>
            </a:extLst>
          </p:cNvPr>
          <p:cNvPicPr>
            <a:picLocks noChangeAspect="1"/>
          </p:cNvPicPr>
          <p:nvPr/>
        </p:nvPicPr>
        <p:blipFill rotWithShape="1">
          <a:blip r:embed="rId3"/>
          <a:srcRect b="71431"/>
          <a:stretch/>
        </p:blipFill>
        <p:spPr>
          <a:xfrm>
            <a:off x="4447901" y="1781808"/>
            <a:ext cx="7810855" cy="1199932"/>
          </a:xfrm>
          <a:prstGeom prst="rect">
            <a:avLst/>
          </a:prstGeom>
        </p:spPr>
      </p:pic>
      <p:sp>
        <p:nvSpPr>
          <p:cNvPr id="7" name="Title 2">
            <a:extLst>
              <a:ext uri="{FF2B5EF4-FFF2-40B4-BE49-F238E27FC236}">
                <a16:creationId xmlns:a16="http://schemas.microsoft.com/office/drawing/2014/main" id="{3065B2A3-ED2A-4D9D-A55E-FA56BDE679E0}"/>
              </a:ext>
            </a:extLst>
          </p:cNvPr>
          <p:cNvSpPr>
            <a:spLocks noGrp="1"/>
          </p:cNvSpPr>
          <p:nvPr>
            <p:ph type="title"/>
          </p:nvPr>
        </p:nvSpPr>
        <p:spPr>
          <a:xfrm>
            <a:off x="465138" y="632779"/>
            <a:ext cx="6601291" cy="411162"/>
          </a:xfrm>
        </p:spPr>
        <p:txBody>
          <a:bodyPr/>
          <a:lstStyle/>
          <a:p>
            <a:r>
              <a:rPr lang="en-US" dirty="0"/>
              <a:t>Upgrade </a:t>
            </a:r>
            <a:r>
              <a:rPr lang="en-US" dirty="0" err="1"/>
              <a:t>codeunit</a:t>
            </a:r>
            <a:r>
              <a:rPr lang="en-US" dirty="0"/>
              <a:t> – Execution order</a:t>
            </a:r>
          </a:p>
        </p:txBody>
      </p:sp>
      <p:pic>
        <p:nvPicPr>
          <p:cNvPr id="8" name="Picture 7">
            <a:extLst>
              <a:ext uri="{FF2B5EF4-FFF2-40B4-BE49-F238E27FC236}">
                <a16:creationId xmlns:a16="http://schemas.microsoft.com/office/drawing/2014/main" id="{D76C92E4-9FCD-4F84-AFCC-B30A7AB3CBB8}"/>
              </a:ext>
            </a:extLst>
          </p:cNvPr>
          <p:cNvPicPr>
            <a:picLocks noChangeAspect="1"/>
          </p:cNvPicPr>
          <p:nvPr/>
        </p:nvPicPr>
        <p:blipFill rotWithShape="1">
          <a:blip r:embed="rId3"/>
          <a:srcRect t="28408" b="36007"/>
          <a:stretch/>
        </p:blipFill>
        <p:spPr>
          <a:xfrm>
            <a:off x="4447900" y="2980137"/>
            <a:ext cx="7810855" cy="1494639"/>
          </a:xfrm>
          <a:prstGeom prst="rect">
            <a:avLst/>
          </a:prstGeom>
        </p:spPr>
      </p:pic>
      <p:pic>
        <p:nvPicPr>
          <p:cNvPr id="9" name="Picture 8">
            <a:extLst>
              <a:ext uri="{FF2B5EF4-FFF2-40B4-BE49-F238E27FC236}">
                <a16:creationId xmlns:a16="http://schemas.microsoft.com/office/drawing/2014/main" id="{F419A581-49DE-44EE-8F65-8743B18BABD1}"/>
              </a:ext>
            </a:extLst>
          </p:cNvPr>
          <p:cNvPicPr>
            <a:picLocks noChangeAspect="1"/>
          </p:cNvPicPr>
          <p:nvPr/>
        </p:nvPicPr>
        <p:blipFill rotWithShape="1">
          <a:blip r:embed="rId3"/>
          <a:srcRect t="64415"/>
          <a:stretch/>
        </p:blipFill>
        <p:spPr>
          <a:xfrm>
            <a:off x="4447900" y="4474776"/>
            <a:ext cx="7810855" cy="1494639"/>
          </a:xfrm>
          <a:prstGeom prst="rect">
            <a:avLst/>
          </a:prstGeom>
        </p:spPr>
      </p:pic>
      <p:pic>
        <p:nvPicPr>
          <p:cNvPr id="6" name="Picture 5">
            <a:extLst>
              <a:ext uri="{FF2B5EF4-FFF2-40B4-BE49-F238E27FC236}">
                <a16:creationId xmlns:a16="http://schemas.microsoft.com/office/drawing/2014/main" id="{001F1215-A8BA-4881-A436-643493232203}"/>
              </a:ext>
            </a:extLst>
          </p:cNvPr>
          <p:cNvPicPr>
            <a:picLocks noChangeAspect="1"/>
          </p:cNvPicPr>
          <p:nvPr/>
        </p:nvPicPr>
        <p:blipFill>
          <a:blip r:embed="rId4"/>
          <a:stretch>
            <a:fillRect/>
          </a:stretch>
        </p:blipFill>
        <p:spPr>
          <a:xfrm>
            <a:off x="268599" y="1697885"/>
            <a:ext cx="3877390" cy="2564504"/>
          </a:xfrm>
          <a:prstGeom prst="rect">
            <a:avLst/>
          </a:prstGeom>
        </p:spPr>
      </p:pic>
      <p:sp>
        <p:nvSpPr>
          <p:cNvPr id="10" name="Text Placeholder 4">
            <a:extLst>
              <a:ext uri="{FF2B5EF4-FFF2-40B4-BE49-F238E27FC236}">
                <a16:creationId xmlns:a16="http://schemas.microsoft.com/office/drawing/2014/main" id="{D44538D1-4217-44F5-B40B-1B7D35B050E3}"/>
              </a:ext>
            </a:extLst>
          </p:cNvPr>
          <p:cNvSpPr txBox="1">
            <a:spLocks/>
          </p:cNvSpPr>
          <p:nvPr/>
        </p:nvSpPr>
        <p:spPr>
          <a:xfrm>
            <a:off x="177721" y="4415057"/>
            <a:ext cx="3877390" cy="15388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n-lt"/>
              </a:rPr>
              <a:t>We execute all check precondition methods for all extensions (following dependency order), then do the same for Upgrade and then invoke validate upgrade triggers</a:t>
            </a:r>
          </a:p>
        </p:txBody>
      </p:sp>
    </p:spTree>
    <p:extLst>
      <p:ext uri="{BB962C8B-B14F-4D97-AF65-F5344CB8AC3E}">
        <p14:creationId xmlns:p14="http://schemas.microsoft.com/office/powerpoint/2010/main" val="1178110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C62F0-04CA-4712-A100-3FAC2C7C7F3A}"/>
              </a:ext>
            </a:extLst>
          </p:cNvPr>
          <p:cNvSpPr>
            <a:spLocks noGrp="1"/>
          </p:cNvSpPr>
          <p:nvPr>
            <p:ph type="title"/>
          </p:nvPr>
        </p:nvSpPr>
        <p:spPr>
          <a:xfrm>
            <a:off x="3800009" y="3348317"/>
            <a:ext cx="5653087" cy="411162"/>
          </a:xfrm>
        </p:spPr>
        <p:txBody>
          <a:bodyPr/>
          <a:lstStyle/>
          <a:p>
            <a:r>
              <a:rPr lang="en-US" dirty="0"/>
              <a:t>Let’s write some upgrade code!</a:t>
            </a:r>
          </a:p>
        </p:txBody>
      </p:sp>
    </p:spTree>
    <p:extLst>
      <p:ext uri="{BB962C8B-B14F-4D97-AF65-F5344CB8AC3E}">
        <p14:creationId xmlns:p14="http://schemas.microsoft.com/office/powerpoint/2010/main" val="36544442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6F62-16CD-457D-B716-85A03BD2EFB8}"/>
              </a:ext>
            </a:extLst>
          </p:cNvPr>
          <p:cNvSpPr>
            <a:spLocks noGrp="1"/>
          </p:cNvSpPr>
          <p:nvPr>
            <p:ph type="title"/>
          </p:nvPr>
        </p:nvSpPr>
        <p:spPr>
          <a:xfrm>
            <a:off x="465138" y="427198"/>
            <a:ext cx="11533187" cy="411162"/>
          </a:xfrm>
        </p:spPr>
        <p:txBody>
          <a:bodyPr/>
          <a:lstStyle/>
          <a:p>
            <a:r>
              <a:rPr lang="en-US" dirty="0"/>
              <a:t>Removing Integration Management (Integration Records)</a:t>
            </a:r>
          </a:p>
        </p:txBody>
      </p:sp>
      <p:sp>
        <p:nvSpPr>
          <p:cNvPr id="3" name="Text Placeholder 2">
            <a:extLst>
              <a:ext uri="{FF2B5EF4-FFF2-40B4-BE49-F238E27FC236}">
                <a16:creationId xmlns:a16="http://schemas.microsoft.com/office/drawing/2014/main" id="{AA4293AF-5953-466F-9109-C5D89E0C1E9B}"/>
              </a:ext>
            </a:extLst>
          </p:cNvPr>
          <p:cNvSpPr>
            <a:spLocks noGrp="1"/>
          </p:cNvSpPr>
          <p:nvPr>
            <p:ph type="body" sz="quarter" idx="10"/>
          </p:nvPr>
        </p:nvSpPr>
        <p:spPr>
          <a:xfrm>
            <a:off x="465138" y="1129544"/>
            <a:ext cx="11533187" cy="5539978"/>
          </a:xfrm>
        </p:spPr>
        <p:txBody>
          <a:bodyPr/>
          <a:lstStyle/>
          <a:p>
            <a:r>
              <a:rPr lang="en-US" dirty="0"/>
              <a:t>What:</a:t>
            </a:r>
          </a:p>
          <a:p>
            <a:r>
              <a:rPr lang="en-US" dirty="0">
                <a:latin typeface="+mn-lt"/>
              </a:rPr>
              <a:t>We are planning to discontinue Integration Management </a:t>
            </a:r>
            <a:r>
              <a:rPr lang="en-US" dirty="0" err="1">
                <a:latin typeface="+mn-lt"/>
              </a:rPr>
              <a:t>codeunit</a:t>
            </a:r>
            <a:r>
              <a:rPr lang="en-US" dirty="0">
                <a:latin typeface="+mn-lt"/>
              </a:rPr>
              <a:t> and the use of the Integration Records</a:t>
            </a:r>
          </a:p>
          <a:p>
            <a:endParaRPr lang="en-US" dirty="0"/>
          </a:p>
          <a:p>
            <a:r>
              <a:rPr lang="en-US" dirty="0"/>
              <a:t>Why:</a:t>
            </a:r>
          </a:p>
          <a:p>
            <a:r>
              <a:rPr lang="en-US" dirty="0">
                <a:latin typeface="+mn-lt"/>
              </a:rPr>
              <a:t>Using Integration Records has a large performance hit:</a:t>
            </a:r>
          </a:p>
          <a:p>
            <a:pPr marL="342900" indent="-342900">
              <a:buFont typeface="Arial" panose="020B0604020202020204" pitchFamily="34" charset="0"/>
              <a:buChar char="•"/>
            </a:pPr>
            <a:r>
              <a:rPr lang="en-US" sz="1600" dirty="0">
                <a:latin typeface="+mn-lt"/>
              </a:rPr>
              <a:t>For each record update (CRUD) we need to change a Integration Record, so we are tripling the number of SQL calls</a:t>
            </a:r>
          </a:p>
          <a:p>
            <a:pPr marL="342900" indent="-342900">
              <a:buFont typeface="Arial" panose="020B0604020202020204" pitchFamily="34" charset="0"/>
              <a:buChar char="•"/>
            </a:pPr>
            <a:r>
              <a:rPr lang="en-US" sz="1600" dirty="0">
                <a:latin typeface="+mn-lt"/>
              </a:rPr>
              <a:t>Because we use global subscribers, bulk inserts, deletes and modifies are disabled</a:t>
            </a:r>
          </a:p>
          <a:p>
            <a:pPr marL="342900" indent="-342900">
              <a:buFont typeface="Arial" panose="020B0604020202020204" pitchFamily="34" charset="0"/>
              <a:buChar char="•"/>
            </a:pPr>
            <a:r>
              <a:rPr lang="en-US" sz="1600" dirty="0">
                <a:latin typeface="+mn-lt"/>
              </a:rPr>
              <a:t>Integration records table is a high traffic table – we are spending time waiting on the lock and getting a number of lock timeouts, also few concurrency issues (another user has modified this record error)</a:t>
            </a:r>
          </a:p>
          <a:p>
            <a:pPr marL="342900" indent="-342900">
              <a:buFont typeface="Arial" panose="020B0604020202020204" pitchFamily="34" charset="0"/>
              <a:buChar char="•"/>
            </a:pPr>
            <a:endParaRPr lang="en-US" dirty="0"/>
          </a:p>
          <a:p>
            <a:r>
              <a:rPr lang="en-US" dirty="0"/>
              <a:t>How:</a:t>
            </a:r>
          </a:p>
          <a:p>
            <a:r>
              <a:rPr lang="en-US" dirty="0">
                <a:latin typeface="+mn-lt"/>
              </a:rPr>
              <a:t>We will support the integration records for one year. We have added an unique identifier $</a:t>
            </a:r>
            <a:r>
              <a:rPr lang="en-US" dirty="0" err="1">
                <a:latin typeface="+mn-lt"/>
              </a:rPr>
              <a:t>systemID</a:t>
            </a:r>
            <a:r>
              <a:rPr lang="en-US" dirty="0">
                <a:latin typeface="+mn-lt"/>
              </a:rPr>
              <a:t> to every table and will add </a:t>
            </a:r>
            <a:r>
              <a:rPr lang="en-US" dirty="0" err="1">
                <a:latin typeface="+mn-lt"/>
              </a:rPr>
              <a:t>ModifiedOn</a:t>
            </a:r>
            <a:r>
              <a:rPr lang="en-US" dirty="0">
                <a:latin typeface="+mn-lt"/>
              </a:rPr>
              <a:t> date in following releases and refactor CRM integration and APIs to fully use the new system</a:t>
            </a:r>
          </a:p>
          <a:p>
            <a:endParaRPr lang="en-US" dirty="0">
              <a:latin typeface="+mn-lt"/>
            </a:endParaRPr>
          </a:p>
          <a:p>
            <a:r>
              <a:rPr lang="en-US" b="1" dirty="0">
                <a:solidFill>
                  <a:srgbClr val="C00000"/>
                </a:solidFill>
                <a:latin typeface="+mn-lt"/>
              </a:rPr>
              <a:t>If you have added any fields to the integration records, please reach out to us – via yammer, </a:t>
            </a:r>
            <a:r>
              <a:rPr lang="en-US" b="1" dirty="0" err="1">
                <a:solidFill>
                  <a:srgbClr val="C00000"/>
                </a:solidFill>
                <a:latin typeface="+mn-lt"/>
              </a:rPr>
              <a:t>github</a:t>
            </a:r>
            <a:r>
              <a:rPr lang="en-US" b="1" dirty="0">
                <a:solidFill>
                  <a:srgbClr val="C00000"/>
                </a:solidFill>
                <a:latin typeface="+mn-lt"/>
              </a:rPr>
              <a:t> and other channels.</a:t>
            </a:r>
          </a:p>
        </p:txBody>
      </p:sp>
    </p:spTree>
    <p:extLst>
      <p:ext uri="{BB962C8B-B14F-4D97-AF65-F5344CB8AC3E}">
        <p14:creationId xmlns:p14="http://schemas.microsoft.com/office/powerpoint/2010/main" val="367583984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286A5-7EB3-454D-AC58-59C525FFE32B}"/>
              </a:ext>
            </a:extLst>
          </p:cNvPr>
          <p:cNvSpPr>
            <a:spLocks noGrp="1"/>
          </p:cNvSpPr>
          <p:nvPr>
            <p:ph type="title"/>
          </p:nvPr>
        </p:nvSpPr>
        <p:spPr>
          <a:xfrm>
            <a:off x="451643" y="422319"/>
            <a:ext cx="11533187" cy="411162"/>
          </a:xfrm>
        </p:spPr>
        <p:txBody>
          <a:bodyPr/>
          <a:lstStyle/>
          <a:p>
            <a:r>
              <a:rPr lang="en-US" dirty="0"/>
              <a:t>What is the worst that can happen during upgrade? </a:t>
            </a:r>
          </a:p>
        </p:txBody>
      </p:sp>
      <p:pic>
        <p:nvPicPr>
          <p:cNvPr id="6" name="Picture 5">
            <a:extLst>
              <a:ext uri="{FF2B5EF4-FFF2-40B4-BE49-F238E27FC236}">
                <a16:creationId xmlns:a16="http://schemas.microsoft.com/office/drawing/2014/main" id="{33C7D87C-B83A-4925-B19D-09056DB084E8}"/>
              </a:ext>
            </a:extLst>
          </p:cNvPr>
          <p:cNvPicPr>
            <a:picLocks noChangeAspect="1"/>
          </p:cNvPicPr>
          <p:nvPr/>
        </p:nvPicPr>
        <p:blipFill>
          <a:blip r:embed="rId2"/>
          <a:stretch>
            <a:fillRect/>
          </a:stretch>
        </p:blipFill>
        <p:spPr>
          <a:xfrm>
            <a:off x="451643" y="1719156"/>
            <a:ext cx="10212457" cy="4582175"/>
          </a:xfrm>
          <a:prstGeom prst="rect">
            <a:avLst/>
          </a:prstGeom>
        </p:spPr>
      </p:pic>
      <p:sp>
        <p:nvSpPr>
          <p:cNvPr id="7" name="Rectangle 6">
            <a:extLst>
              <a:ext uri="{FF2B5EF4-FFF2-40B4-BE49-F238E27FC236}">
                <a16:creationId xmlns:a16="http://schemas.microsoft.com/office/drawing/2014/main" id="{D87FD5A8-54B8-40CB-8C7E-4393B538D9E1}"/>
              </a:ext>
            </a:extLst>
          </p:cNvPr>
          <p:cNvSpPr/>
          <p:nvPr/>
        </p:nvSpPr>
        <p:spPr>
          <a:xfrm>
            <a:off x="451643" y="1072825"/>
            <a:ext cx="2661306" cy="646331"/>
          </a:xfrm>
          <a:prstGeom prst="rect">
            <a:avLst/>
          </a:prstGeom>
        </p:spPr>
        <p:txBody>
          <a:bodyPr wrap="none">
            <a:spAutoFit/>
          </a:bodyPr>
          <a:lstStyle/>
          <a:p>
            <a:r>
              <a:rPr lang="en-US" sz="3600" dirty="0" err="1"/>
              <a:t>Hindenbugs</a:t>
            </a:r>
            <a:endParaRPr lang="en-US" sz="3600" dirty="0"/>
          </a:p>
        </p:txBody>
      </p:sp>
      <p:sp>
        <p:nvSpPr>
          <p:cNvPr id="10" name="Speech Bubble: Oval 9">
            <a:extLst>
              <a:ext uri="{FF2B5EF4-FFF2-40B4-BE49-F238E27FC236}">
                <a16:creationId xmlns:a16="http://schemas.microsoft.com/office/drawing/2014/main" id="{57C011FC-3016-498B-9988-C992C72DEFEE}"/>
              </a:ext>
            </a:extLst>
          </p:cNvPr>
          <p:cNvSpPr/>
          <p:nvPr/>
        </p:nvSpPr>
        <p:spPr bwMode="auto">
          <a:xfrm>
            <a:off x="813040" y="3416943"/>
            <a:ext cx="4599818" cy="2504757"/>
          </a:xfrm>
          <a:prstGeom prst="wedgeEllipseCallout">
            <a:avLst>
              <a:gd name="adj1" fmla="val -76151"/>
              <a:gd name="adj2" fmla="val 7606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Starts with Customer call:</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Where is my data?</a:t>
            </a:r>
          </a:p>
        </p:txBody>
      </p:sp>
    </p:spTree>
    <p:extLst>
      <p:ext uri="{BB962C8B-B14F-4D97-AF65-F5344CB8AC3E}">
        <p14:creationId xmlns:p14="http://schemas.microsoft.com/office/powerpoint/2010/main" val="143692388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5021-3E05-455F-9374-CF6F19E483CF}"/>
              </a:ext>
            </a:extLst>
          </p:cNvPr>
          <p:cNvSpPr>
            <a:spLocks noGrp="1"/>
          </p:cNvSpPr>
          <p:nvPr>
            <p:ph type="title"/>
          </p:nvPr>
        </p:nvSpPr>
        <p:spPr/>
        <p:txBody>
          <a:bodyPr/>
          <a:lstStyle/>
          <a:p>
            <a:r>
              <a:rPr lang="en-US" dirty="0" err="1"/>
              <a:t>Hindenbugs</a:t>
            </a:r>
            <a:r>
              <a:rPr lang="en-US" dirty="0"/>
              <a:t> are </a:t>
            </a:r>
            <a:r>
              <a:rPr lang="en-US" dirty="0" err="1"/>
              <a:t>painfull</a:t>
            </a:r>
            <a:endParaRPr lang="en-US" dirty="0"/>
          </a:p>
        </p:txBody>
      </p:sp>
      <p:sp>
        <p:nvSpPr>
          <p:cNvPr id="3" name="Text Placeholder 2">
            <a:extLst>
              <a:ext uri="{FF2B5EF4-FFF2-40B4-BE49-F238E27FC236}">
                <a16:creationId xmlns:a16="http://schemas.microsoft.com/office/drawing/2014/main" id="{A9A50A11-9889-4EC8-BCD0-519BFBFAB376}"/>
              </a:ext>
            </a:extLst>
          </p:cNvPr>
          <p:cNvSpPr>
            <a:spLocks noGrp="1"/>
          </p:cNvSpPr>
          <p:nvPr>
            <p:ph type="body" sz="quarter" idx="10"/>
          </p:nvPr>
        </p:nvSpPr>
        <p:spPr>
          <a:xfrm>
            <a:off x="451643" y="1562246"/>
            <a:ext cx="11533187" cy="1846659"/>
          </a:xfrm>
        </p:spPr>
        <p:txBody>
          <a:bodyPr/>
          <a:lstStyle/>
          <a:p>
            <a:r>
              <a:rPr lang="en-US" dirty="0">
                <a:latin typeface="+mn-lt"/>
              </a:rPr>
              <a:t>Problem definition:</a:t>
            </a:r>
          </a:p>
          <a:p>
            <a:r>
              <a:rPr lang="en-US" dirty="0">
                <a:latin typeface="+mn-lt"/>
              </a:rPr>
              <a:t>Users have been using system for few days so we cannot simply restore from backup</a:t>
            </a:r>
          </a:p>
          <a:p>
            <a:endParaRPr lang="en-US" dirty="0">
              <a:latin typeface="+mn-lt"/>
            </a:endParaRPr>
          </a:p>
          <a:p>
            <a:r>
              <a:rPr lang="en-US" dirty="0">
                <a:latin typeface="+mn-lt"/>
              </a:rPr>
              <a:t>We must merge the data – see which records were lost and merge them with the records user entered</a:t>
            </a:r>
          </a:p>
          <a:p>
            <a:endParaRPr lang="en-US" dirty="0">
              <a:latin typeface="+mn-lt"/>
            </a:endParaRPr>
          </a:p>
          <a:p>
            <a:r>
              <a:rPr lang="en-US" dirty="0">
                <a:latin typeface="+mn-lt"/>
              </a:rPr>
              <a:t>Open question - Can you handle 100 </a:t>
            </a:r>
            <a:r>
              <a:rPr lang="en-US" dirty="0" err="1">
                <a:latin typeface="+mn-lt"/>
              </a:rPr>
              <a:t>Hindenbugs</a:t>
            </a:r>
            <a:r>
              <a:rPr lang="en-US" dirty="0">
                <a:latin typeface="+mn-lt"/>
              </a:rPr>
              <a:t> in parallel?</a:t>
            </a:r>
          </a:p>
        </p:txBody>
      </p:sp>
    </p:spTree>
    <p:extLst>
      <p:ext uri="{BB962C8B-B14F-4D97-AF65-F5344CB8AC3E}">
        <p14:creationId xmlns:p14="http://schemas.microsoft.com/office/powerpoint/2010/main" val="17132026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71D3-F985-4099-935B-526B4892A527}"/>
              </a:ext>
            </a:extLst>
          </p:cNvPr>
          <p:cNvSpPr>
            <a:spLocks noGrp="1"/>
          </p:cNvSpPr>
          <p:nvPr>
            <p:ph type="title"/>
          </p:nvPr>
        </p:nvSpPr>
        <p:spPr/>
        <p:txBody>
          <a:bodyPr/>
          <a:lstStyle/>
          <a:p>
            <a:r>
              <a:rPr lang="en-US" dirty="0"/>
              <a:t>What should we do?</a:t>
            </a:r>
          </a:p>
        </p:txBody>
      </p:sp>
      <p:sp>
        <p:nvSpPr>
          <p:cNvPr id="3" name="Text Placeholder 2">
            <a:extLst>
              <a:ext uri="{FF2B5EF4-FFF2-40B4-BE49-F238E27FC236}">
                <a16:creationId xmlns:a16="http://schemas.microsoft.com/office/drawing/2014/main" id="{54B5632B-40CA-43FB-8A58-F47A435EEE12}"/>
              </a:ext>
            </a:extLst>
          </p:cNvPr>
          <p:cNvSpPr>
            <a:spLocks noGrp="1"/>
          </p:cNvSpPr>
          <p:nvPr>
            <p:ph type="body" sz="quarter" idx="10"/>
          </p:nvPr>
        </p:nvSpPr>
        <p:spPr>
          <a:xfrm>
            <a:off x="744345" y="1727547"/>
            <a:ext cx="7429414" cy="4093428"/>
          </a:xfrm>
        </p:spPr>
        <p:txBody>
          <a:bodyPr/>
          <a:lstStyle/>
          <a:p>
            <a:pPr marL="457200" indent="-457200">
              <a:buAutoNum type="arabicPeriod"/>
            </a:pPr>
            <a:r>
              <a:rPr lang="en-US" dirty="0">
                <a:latin typeface="+mn-lt"/>
              </a:rPr>
              <a:t>Design for upgrade </a:t>
            </a:r>
          </a:p>
          <a:p>
            <a:pPr marL="914400" lvl="2" indent="-457200">
              <a:buFont typeface="Arial" panose="020B0604020202020204" pitchFamily="34" charset="0"/>
              <a:buChar char="•"/>
            </a:pPr>
            <a:r>
              <a:rPr lang="en-US" dirty="0">
                <a:latin typeface="+mn-lt"/>
              </a:rPr>
              <a:t>Define an upgrade strategy</a:t>
            </a:r>
          </a:p>
          <a:p>
            <a:pPr marL="914400" lvl="2" indent="-457200">
              <a:buFont typeface="Arial" panose="020B0604020202020204" pitchFamily="34" charset="0"/>
              <a:buChar char="•"/>
            </a:pPr>
            <a:r>
              <a:rPr lang="en-US" dirty="0">
                <a:latin typeface="+mn-lt"/>
              </a:rPr>
              <a:t>Can we even upgrade?</a:t>
            </a:r>
          </a:p>
          <a:p>
            <a:pPr marL="457200" indent="-457200">
              <a:buAutoNum type="arabicPeriod"/>
            </a:pPr>
            <a:endParaRPr lang="en-US" dirty="0">
              <a:latin typeface="+mn-lt"/>
            </a:endParaRPr>
          </a:p>
          <a:p>
            <a:pPr marL="457200" indent="-457200">
              <a:buAutoNum type="arabicPeriod"/>
            </a:pPr>
            <a:r>
              <a:rPr lang="en-US" dirty="0">
                <a:latin typeface="+mn-lt"/>
              </a:rPr>
              <a:t>Keep upgrade code simple</a:t>
            </a:r>
          </a:p>
          <a:p>
            <a:pPr marL="914400" lvl="2" indent="-457200">
              <a:buFont typeface="Arial" panose="020B0604020202020204" pitchFamily="34" charset="0"/>
              <a:buChar char="•"/>
            </a:pPr>
            <a:r>
              <a:rPr lang="en-US" dirty="0">
                <a:latin typeface="+mn-lt"/>
              </a:rPr>
              <a:t>If you are writing a lot of upgrade code, you are doing it wrong</a:t>
            </a:r>
          </a:p>
          <a:p>
            <a:pPr marL="914400" lvl="2" indent="-457200">
              <a:buFont typeface="Arial" panose="020B0604020202020204" pitchFamily="34" charset="0"/>
              <a:buChar char="•"/>
            </a:pPr>
            <a:r>
              <a:rPr lang="en-US" dirty="0">
                <a:latin typeface="+mn-lt"/>
              </a:rPr>
              <a:t>5 mins review</a:t>
            </a:r>
          </a:p>
          <a:p>
            <a:endParaRPr lang="en-US" dirty="0">
              <a:latin typeface="+mn-lt"/>
            </a:endParaRPr>
          </a:p>
          <a:p>
            <a:pPr lvl="1"/>
            <a:r>
              <a:rPr lang="en-US" dirty="0">
                <a:latin typeface="+mn-lt"/>
              </a:rPr>
              <a:t>3.   High code quality</a:t>
            </a:r>
          </a:p>
          <a:p>
            <a:pPr marL="914400" lvl="2" indent="-457200">
              <a:buFont typeface="Arial" panose="020B0604020202020204" pitchFamily="34" charset="0"/>
              <a:buChar char="•"/>
            </a:pPr>
            <a:r>
              <a:rPr lang="en-US" b="1" dirty="0"/>
              <a:t>No hacks </a:t>
            </a:r>
          </a:p>
          <a:p>
            <a:pPr marL="914400" lvl="2" indent="-457200">
              <a:buFont typeface="Arial" panose="020B0604020202020204" pitchFamily="34" charset="0"/>
              <a:buChar char="•"/>
            </a:pPr>
            <a:r>
              <a:rPr lang="en-US" b="1" dirty="0"/>
              <a:t>Write tests – example of the gate is in the PowerShell. Upgrade tests we use are shipped on DVD and Docker.</a:t>
            </a:r>
          </a:p>
          <a:p>
            <a:pPr marL="457200" lvl="1" indent="-457200">
              <a:buAutoNum type="arabicPeriod" startAt="2"/>
            </a:pPr>
            <a:endParaRPr lang="en-US" dirty="0">
              <a:latin typeface="+mn-lt"/>
            </a:endParaRPr>
          </a:p>
          <a:p>
            <a:endParaRPr lang="en-US" dirty="0"/>
          </a:p>
        </p:txBody>
      </p:sp>
    </p:spTree>
    <p:extLst>
      <p:ext uri="{BB962C8B-B14F-4D97-AF65-F5344CB8AC3E}">
        <p14:creationId xmlns:p14="http://schemas.microsoft.com/office/powerpoint/2010/main" val="208369603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591555" y="641039"/>
            <a:ext cx="10724938" cy="1351952"/>
          </a:xfrm>
        </p:spPr>
        <p:txBody>
          <a:bodyPr/>
          <a:lstStyle/>
          <a:p>
            <a:r>
              <a:rPr lang="en-US" dirty="0"/>
              <a:t>Fixing upgrade gone wrong – Slide is animated</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 </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3875188" y="2647898"/>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8"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a:off x="2031490"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FC87626-B12C-4446-BC28-7ACFFA8F7398}"/>
              </a:ext>
            </a:extLst>
          </p:cNvPr>
          <p:cNvSpPr txBox="1"/>
          <p:nvPr/>
        </p:nvSpPr>
        <p:spPr>
          <a:xfrm>
            <a:off x="3875188" y="5092667"/>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14.3</a:t>
            </a: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4222442" y="4713261"/>
            <a:ext cx="592074" cy="1667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DEFA1404-32E3-4648-B884-4F4492073154}"/>
              </a:ext>
            </a:extLst>
          </p:cNvPr>
          <p:cNvPicPr>
            <a:picLocks noChangeAspect="1"/>
          </p:cNvPicPr>
          <p:nvPr/>
        </p:nvPicPr>
        <p:blipFill>
          <a:blip r:embed="rId3"/>
          <a:stretch>
            <a:fillRect/>
          </a:stretch>
        </p:blipFill>
        <p:spPr>
          <a:xfrm>
            <a:off x="2351239" y="3103870"/>
            <a:ext cx="4640132" cy="786784"/>
          </a:xfrm>
          <a:prstGeom prst="rect">
            <a:avLst/>
          </a:prstGeom>
        </p:spPr>
      </p:pic>
      <p:pic>
        <p:nvPicPr>
          <p:cNvPr id="20" name="Picture 19">
            <a:extLst>
              <a:ext uri="{FF2B5EF4-FFF2-40B4-BE49-F238E27FC236}">
                <a16:creationId xmlns:a16="http://schemas.microsoft.com/office/drawing/2014/main" id="{837449F3-2333-423E-90BE-DFE247B54E21}"/>
              </a:ext>
            </a:extLst>
          </p:cNvPr>
          <p:cNvPicPr>
            <a:picLocks noChangeAspect="1"/>
          </p:cNvPicPr>
          <p:nvPr/>
        </p:nvPicPr>
        <p:blipFill>
          <a:blip r:embed="rId3"/>
          <a:stretch>
            <a:fillRect/>
          </a:stretch>
        </p:blipFill>
        <p:spPr>
          <a:xfrm>
            <a:off x="2463216" y="5463254"/>
            <a:ext cx="4640132" cy="786784"/>
          </a:xfrm>
          <a:prstGeom prst="rect">
            <a:avLst/>
          </a:prstGeom>
        </p:spPr>
      </p:pic>
      <p:pic>
        <p:nvPicPr>
          <p:cNvPr id="23" name="Picture 22">
            <a:extLst>
              <a:ext uri="{FF2B5EF4-FFF2-40B4-BE49-F238E27FC236}">
                <a16:creationId xmlns:a16="http://schemas.microsoft.com/office/drawing/2014/main" id="{69AB43BD-6695-4C42-925F-7F7B7EB5AB1B}"/>
              </a:ext>
            </a:extLst>
          </p:cNvPr>
          <p:cNvPicPr>
            <a:picLocks noChangeAspect="1"/>
          </p:cNvPicPr>
          <p:nvPr/>
        </p:nvPicPr>
        <p:blipFill>
          <a:blip r:embed="rId3"/>
          <a:stretch>
            <a:fillRect/>
          </a:stretch>
        </p:blipFill>
        <p:spPr>
          <a:xfrm>
            <a:off x="7761567" y="3103870"/>
            <a:ext cx="4640132" cy="786784"/>
          </a:xfrm>
          <a:prstGeom prst="rect">
            <a:avLst/>
          </a:prstGeom>
        </p:spPr>
      </p:pic>
      <p:pic>
        <p:nvPicPr>
          <p:cNvPr id="8" name="Picture 7">
            <a:extLst>
              <a:ext uri="{FF2B5EF4-FFF2-40B4-BE49-F238E27FC236}">
                <a16:creationId xmlns:a16="http://schemas.microsoft.com/office/drawing/2014/main" id="{AF2860BA-8BA0-4E77-8DE6-1C429CB5CA24}"/>
              </a:ext>
            </a:extLst>
          </p:cNvPr>
          <p:cNvPicPr>
            <a:picLocks noChangeAspect="1"/>
          </p:cNvPicPr>
          <p:nvPr/>
        </p:nvPicPr>
        <p:blipFill>
          <a:blip r:embed="rId4"/>
          <a:stretch>
            <a:fillRect/>
          </a:stretch>
        </p:blipFill>
        <p:spPr>
          <a:xfrm>
            <a:off x="2304609" y="3015465"/>
            <a:ext cx="4765784" cy="1442007"/>
          </a:xfrm>
          <a:prstGeom prst="rect">
            <a:avLst/>
          </a:prstGeom>
        </p:spPr>
      </p:pic>
      <p:pic>
        <p:nvPicPr>
          <p:cNvPr id="9" name="Picture 8">
            <a:extLst>
              <a:ext uri="{FF2B5EF4-FFF2-40B4-BE49-F238E27FC236}">
                <a16:creationId xmlns:a16="http://schemas.microsoft.com/office/drawing/2014/main" id="{AC9335A2-CD19-48C9-A153-425033B88216}"/>
              </a:ext>
            </a:extLst>
          </p:cNvPr>
          <p:cNvPicPr>
            <a:picLocks noChangeAspect="1"/>
          </p:cNvPicPr>
          <p:nvPr/>
        </p:nvPicPr>
        <p:blipFill>
          <a:blip r:embed="rId5"/>
          <a:stretch>
            <a:fillRect/>
          </a:stretch>
        </p:blipFill>
        <p:spPr>
          <a:xfrm>
            <a:off x="2212511" y="5412849"/>
            <a:ext cx="4611934" cy="1511604"/>
          </a:xfrm>
          <a:prstGeom prst="rect">
            <a:avLst/>
          </a:prstGeom>
        </p:spPr>
      </p:pic>
      <p:pic>
        <p:nvPicPr>
          <p:cNvPr id="3" name="Picture 2">
            <a:extLst>
              <a:ext uri="{FF2B5EF4-FFF2-40B4-BE49-F238E27FC236}">
                <a16:creationId xmlns:a16="http://schemas.microsoft.com/office/drawing/2014/main" id="{A09B7DB5-0EFB-41B5-8BEA-73E078896D53}"/>
              </a:ext>
            </a:extLst>
          </p:cNvPr>
          <p:cNvPicPr>
            <a:picLocks noChangeAspect="1"/>
          </p:cNvPicPr>
          <p:nvPr/>
        </p:nvPicPr>
        <p:blipFill>
          <a:blip r:embed="rId6"/>
          <a:stretch>
            <a:fillRect/>
          </a:stretch>
        </p:blipFill>
        <p:spPr>
          <a:xfrm>
            <a:off x="7734396" y="3094845"/>
            <a:ext cx="4581525" cy="1552575"/>
          </a:xfrm>
          <a:prstGeom prst="rect">
            <a:avLst/>
          </a:prstGeom>
        </p:spPr>
      </p:pic>
      <p:sp>
        <p:nvSpPr>
          <p:cNvPr id="19" name="Explosion: 8 Points 18">
            <a:extLst>
              <a:ext uri="{FF2B5EF4-FFF2-40B4-BE49-F238E27FC236}">
                <a16:creationId xmlns:a16="http://schemas.microsoft.com/office/drawing/2014/main" id="{CB6AB13B-39EC-4007-9CA6-9CB9CD44C8D1}"/>
              </a:ext>
            </a:extLst>
          </p:cNvPr>
          <p:cNvSpPr/>
          <p:nvPr/>
        </p:nvSpPr>
        <p:spPr bwMode="auto">
          <a:xfrm>
            <a:off x="7855682" y="4255775"/>
            <a:ext cx="4202619" cy="27739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The code is broken, upgrade paths are incorrect</a:t>
            </a:r>
          </a:p>
        </p:txBody>
      </p:sp>
    </p:spTree>
    <p:extLst>
      <p:ext uri="{BB962C8B-B14F-4D97-AF65-F5344CB8AC3E}">
        <p14:creationId xmlns:p14="http://schemas.microsoft.com/office/powerpoint/2010/main" val="1263074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2F9D-2438-4458-BC2F-0786DB513AE7}"/>
              </a:ext>
            </a:extLst>
          </p:cNvPr>
          <p:cNvSpPr>
            <a:spLocks noGrp="1"/>
          </p:cNvSpPr>
          <p:nvPr>
            <p:ph type="title"/>
          </p:nvPr>
        </p:nvSpPr>
        <p:spPr/>
        <p:txBody>
          <a:bodyPr/>
          <a:lstStyle/>
          <a:p>
            <a:r>
              <a:rPr lang="en-US" dirty="0"/>
              <a:t>What it would look like if we used version numbers for all methods</a:t>
            </a:r>
            <a:br>
              <a:rPr lang="en-US" dirty="0"/>
            </a:br>
            <a:r>
              <a:rPr lang="en-US" dirty="0"/>
              <a:t>Version numbers, version number everywhere…</a:t>
            </a:r>
          </a:p>
        </p:txBody>
      </p:sp>
      <p:pic>
        <p:nvPicPr>
          <p:cNvPr id="4" name="Picture 3">
            <a:extLst>
              <a:ext uri="{FF2B5EF4-FFF2-40B4-BE49-F238E27FC236}">
                <a16:creationId xmlns:a16="http://schemas.microsoft.com/office/drawing/2014/main" id="{88E99E9E-6048-47B9-86CD-DF0A407A5970}"/>
              </a:ext>
            </a:extLst>
          </p:cNvPr>
          <p:cNvPicPr>
            <a:picLocks noChangeAspect="1"/>
          </p:cNvPicPr>
          <p:nvPr/>
        </p:nvPicPr>
        <p:blipFill>
          <a:blip r:embed="rId2"/>
          <a:stretch>
            <a:fillRect/>
          </a:stretch>
        </p:blipFill>
        <p:spPr>
          <a:xfrm>
            <a:off x="465137" y="1687806"/>
            <a:ext cx="5125714" cy="394517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398ABEE-C855-46C4-89A5-DBCFB33F5DF8}"/>
              </a:ext>
            </a:extLst>
          </p:cNvPr>
          <p:cNvPicPr>
            <a:picLocks noChangeAspect="1"/>
          </p:cNvPicPr>
          <p:nvPr/>
        </p:nvPicPr>
        <p:blipFill>
          <a:blip r:embed="rId3"/>
          <a:stretch>
            <a:fillRect/>
          </a:stretch>
        </p:blipFill>
        <p:spPr>
          <a:xfrm>
            <a:off x="3365869" y="2277050"/>
            <a:ext cx="5356710" cy="233184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38EC6F5-1CB8-40D1-BBFC-534E19C22F21}"/>
              </a:ext>
            </a:extLst>
          </p:cNvPr>
          <p:cNvPicPr>
            <a:picLocks noChangeAspect="1"/>
          </p:cNvPicPr>
          <p:nvPr/>
        </p:nvPicPr>
        <p:blipFill>
          <a:blip r:embed="rId4"/>
          <a:stretch>
            <a:fillRect/>
          </a:stretch>
        </p:blipFill>
        <p:spPr>
          <a:xfrm>
            <a:off x="4667314" y="3351855"/>
            <a:ext cx="8110531" cy="2564780"/>
          </a:xfrm>
          <a:prstGeom prst="rect">
            <a:avLst/>
          </a:prstGeom>
          <a:effectLst>
            <a:outerShdw blurRad="50800" dist="38100" dir="2700000" algn="tl" rotWithShape="0">
              <a:prstClr val="black">
                <a:alpha val="40000"/>
              </a:prstClr>
            </a:outerShdw>
          </a:effectLst>
        </p:spPr>
      </p:pic>
      <p:sp>
        <p:nvSpPr>
          <p:cNvPr id="8" name="Explosion: 8 Points 7">
            <a:extLst>
              <a:ext uri="{FF2B5EF4-FFF2-40B4-BE49-F238E27FC236}">
                <a16:creationId xmlns:a16="http://schemas.microsoft.com/office/drawing/2014/main" id="{141359BA-64D9-4390-B835-7A7CCF0E72B2}"/>
              </a:ext>
            </a:extLst>
          </p:cNvPr>
          <p:cNvSpPr/>
          <p:nvPr/>
        </p:nvSpPr>
        <p:spPr bwMode="auto">
          <a:xfrm>
            <a:off x="8722580" y="4982357"/>
            <a:ext cx="3371353" cy="18685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+5 other </a:t>
            </a:r>
            <a:r>
              <a:rPr lang="en-US" sz="2400" dirty="0" err="1">
                <a:solidFill>
                  <a:schemeClr val="tx1"/>
                </a:solidFill>
                <a:ea typeface="Segoe UI" pitchFamily="34" charset="0"/>
                <a:cs typeface="Segoe UI" pitchFamily="34" charset="0"/>
              </a:rPr>
              <a:t>codeunits</a:t>
            </a: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7569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9D58-CAFC-43C2-95CF-FD3ECA29AEFB}"/>
              </a:ext>
            </a:extLst>
          </p:cNvPr>
          <p:cNvSpPr>
            <a:spLocks noGrp="1"/>
          </p:cNvSpPr>
          <p:nvPr>
            <p:ph type="title"/>
          </p:nvPr>
        </p:nvSpPr>
        <p:spPr/>
        <p:txBody>
          <a:bodyPr/>
          <a:lstStyle/>
          <a:p>
            <a:r>
              <a:rPr lang="en-US" dirty="0"/>
              <a:t>Version numbers do not work for large applications</a:t>
            </a:r>
          </a:p>
        </p:txBody>
      </p:sp>
      <p:sp>
        <p:nvSpPr>
          <p:cNvPr id="3" name="Text Placeholder 2">
            <a:extLst>
              <a:ext uri="{FF2B5EF4-FFF2-40B4-BE49-F238E27FC236}">
                <a16:creationId xmlns:a16="http://schemas.microsoft.com/office/drawing/2014/main" id="{F79744EB-F306-4092-BE8A-ED53D27C617D}"/>
              </a:ext>
            </a:extLst>
          </p:cNvPr>
          <p:cNvSpPr>
            <a:spLocks noGrp="1"/>
          </p:cNvSpPr>
          <p:nvPr>
            <p:ph type="body" sz="quarter" idx="10"/>
          </p:nvPr>
        </p:nvSpPr>
        <p:spPr>
          <a:xfrm>
            <a:off x="598148" y="1462924"/>
            <a:ext cx="11239464" cy="3877985"/>
          </a:xfrm>
        </p:spPr>
        <p:txBody>
          <a:bodyPr/>
          <a:lstStyle/>
          <a:p>
            <a:r>
              <a:rPr lang="en-US" dirty="0">
                <a:latin typeface="+mn-lt"/>
              </a:rPr>
              <a:t>Difficult to get an overview</a:t>
            </a:r>
          </a:p>
          <a:p>
            <a:endParaRPr lang="en-US" dirty="0">
              <a:latin typeface="+mn-lt"/>
            </a:endParaRPr>
          </a:p>
          <a:p>
            <a:r>
              <a:rPr lang="en-US" dirty="0">
                <a:latin typeface="+mn-lt"/>
              </a:rPr>
              <a:t>Difficult to control code execution</a:t>
            </a:r>
          </a:p>
          <a:p>
            <a:endParaRPr lang="en-US" dirty="0">
              <a:latin typeface="+mn-lt"/>
            </a:endParaRPr>
          </a:p>
          <a:p>
            <a:r>
              <a:rPr lang="en-US" dirty="0">
                <a:latin typeface="+mn-lt"/>
              </a:rPr>
              <a:t>Difficult to port changes</a:t>
            </a:r>
          </a:p>
          <a:p>
            <a:endParaRPr lang="en-US" dirty="0">
              <a:latin typeface="+mn-lt"/>
            </a:endParaRPr>
          </a:p>
          <a:p>
            <a:r>
              <a:rPr lang="en-US" dirty="0">
                <a:latin typeface="+mn-lt"/>
              </a:rPr>
              <a:t>Too many version numbers – version has no meaning</a:t>
            </a:r>
          </a:p>
          <a:p>
            <a:endParaRPr lang="en-US" dirty="0">
              <a:latin typeface="+mn-lt"/>
            </a:endParaRPr>
          </a:p>
          <a:p>
            <a:r>
              <a:rPr lang="en-US" dirty="0">
                <a:latin typeface="+mn-lt"/>
              </a:rPr>
              <a:t>Version number does not mean anything for </a:t>
            </a:r>
            <a:r>
              <a:rPr lang="en-US" dirty="0" err="1">
                <a:latin typeface="+mn-lt"/>
              </a:rPr>
              <a:t>BaseApp</a:t>
            </a:r>
            <a:r>
              <a:rPr lang="en-US" dirty="0">
                <a:latin typeface="+mn-lt"/>
              </a:rPr>
              <a:t> since it is generated automatically during build process</a:t>
            </a:r>
          </a:p>
        </p:txBody>
      </p:sp>
    </p:spTree>
    <p:extLst>
      <p:ext uri="{BB962C8B-B14F-4D97-AF65-F5344CB8AC3E}">
        <p14:creationId xmlns:p14="http://schemas.microsoft.com/office/powerpoint/2010/main" val="303958633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B1DE-7C66-4A3B-9591-79BA373936BA}"/>
              </a:ext>
            </a:extLst>
          </p:cNvPr>
          <p:cNvSpPr>
            <a:spLocks noGrp="1"/>
          </p:cNvSpPr>
          <p:nvPr>
            <p:ph type="title"/>
          </p:nvPr>
        </p:nvSpPr>
        <p:spPr/>
        <p:txBody>
          <a:bodyPr/>
          <a:lstStyle/>
          <a:p>
            <a:r>
              <a:rPr lang="en-US" dirty="0"/>
              <a:t>When to use version numbers</a:t>
            </a:r>
          </a:p>
        </p:txBody>
      </p:sp>
      <p:sp>
        <p:nvSpPr>
          <p:cNvPr id="3" name="Text Placeholder 2">
            <a:extLst>
              <a:ext uri="{FF2B5EF4-FFF2-40B4-BE49-F238E27FC236}">
                <a16:creationId xmlns:a16="http://schemas.microsoft.com/office/drawing/2014/main" id="{A1225E6A-D348-4B10-941E-3481A50CC1C2}"/>
              </a:ext>
            </a:extLst>
          </p:cNvPr>
          <p:cNvSpPr>
            <a:spLocks noGrp="1"/>
          </p:cNvSpPr>
          <p:nvPr>
            <p:ph type="body" sz="quarter" idx="10"/>
          </p:nvPr>
        </p:nvSpPr>
        <p:spPr>
          <a:xfrm>
            <a:off x="598148" y="1462924"/>
            <a:ext cx="11239464" cy="4616648"/>
          </a:xfrm>
        </p:spPr>
        <p:txBody>
          <a:bodyPr/>
          <a:lstStyle/>
          <a:p>
            <a:r>
              <a:rPr lang="en-US" dirty="0">
                <a:latin typeface="+mn-lt"/>
              </a:rPr>
              <a:t>Small application</a:t>
            </a:r>
          </a:p>
          <a:p>
            <a:endParaRPr lang="en-US" dirty="0">
              <a:latin typeface="+mn-lt"/>
            </a:endParaRPr>
          </a:p>
          <a:p>
            <a:r>
              <a:rPr lang="en-US" dirty="0">
                <a:latin typeface="+mn-lt"/>
              </a:rPr>
              <a:t>Version changes rarely – once per every 1-2 years</a:t>
            </a:r>
          </a:p>
          <a:p>
            <a:endParaRPr lang="en-US" dirty="0">
              <a:latin typeface="+mn-lt"/>
            </a:endParaRPr>
          </a:p>
          <a:p>
            <a:r>
              <a:rPr lang="en-US" dirty="0">
                <a:latin typeface="+mn-lt"/>
              </a:rPr>
              <a:t>Version is set manually</a:t>
            </a:r>
          </a:p>
          <a:p>
            <a:endParaRPr lang="en-US" dirty="0">
              <a:latin typeface="+mn-lt"/>
            </a:endParaRPr>
          </a:p>
          <a:p>
            <a:r>
              <a:rPr lang="en-US" dirty="0">
                <a:latin typeface="+mn-lt"/>
              </a:rPr>
              <a:t>It is OK to check if it is a first installation by comparing with 0.0.0.0</a:t>
            </a:r>
          </a:p>
          <a:p>
            <a:endParaRPr lang="en-US" dirty="0">
              <a:latin typeface="+mn-lt"/>
            </a:endParaRPr>
          </a:p>
          <a:p>
            <a:r>
              <a:rPr lang="en-US" dirty="0">
                <a:latin typeface="+mn-lt"/>
              </a:rPr>
              <a:t>In manifest if you depend on certain functionality it is OK to set the version number to the build number. You can publish to SaaS immediately (App store or upload PTE). We will wait with upgrading the extension until the numbers specified in the manifest are reached.</a:t>
            </a:r>
          </a:p>
        </p:txBody>
      </p:sp>
    </p:spTree>
    <p:extLst>
      <p:ext uri="{BB962C8B-B14F-4D97-AF65-F5344CB8AC3E}">
        <p14:creationId xmlns:p14="http://schemas.microsoft.com/office/powerpoint/2010/main" val="317860686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a:t>
            </a:r>
          </a:p>
        </p:txBody>
      </p:sp>
      <p:pic>
        <p:nvPicPr>
          <p:cNvPr id="3" name="Picture 2">
            <a:extLst>
              <a:ext uri="{FF2B5EF4-FFF2-40B4-BE49-F238E27FC236}">
                <a16:creationId xmlns:a16="http://schemas.microsoft.com/office/drawing/2014/main" id="{D45D0CDE-79F6-450F-BEAD-9F1FE1E02D12}"/>
              </a:ext>
            </a:extLst>
          </p:cNvPr>
          <p:cNvPicPr>
            <a:picLocks noChangeAspect="1"/>
          </p:cNvPicPr>
          <p:nvPr/>
        </p:nvPicPr>
        <p:blipFill>
          <a:blip r:embed="rId2"/>
          <a:stretch>
            <a:fillRect/>
          </a:stretch>
        </p:blipFill>
        <p:spPr>
          <a:xfrm>
            <a:off x="823658" y="1214609"/>
            <a:ext cx="7225790" cy="5018351"/>
          </a:xfrm>
          <a:prstGeom prst="rect">
            <a:avLst/>
          </a:prstGeom>
        </p:spPr>
      </p:pic>
      <p:sp>
        <p:nvSpPr>
          <p:cNvPr id="4" name="Text Placeholder 2">
            <a:extLst>
              <a:ext uri="{FF2B5EF4-FFF2-40B4-BE49-F238E27FC236}">
                <a16:creationId xmlns:a16="http://schemas.microsoft.com/office/drawing/2014/main" id="{2D3AFAAA-A307-4BFD-9885-0782A79B0751}"/>
              </a:ext>
            </a:extLst>
          </p:cNvPr>
          <p:cNvSpPr txBox="1">
            <a:spLocks/>
          </p:cNvSpPr>
          <p:nvPr/>
        </p:nvSpPr>
        <p:spPr>
          <a:xfrm>
            <a:off x="8561968" y="3384331"/>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IRS 1099 upgrade code</a:t>
            </a:r>
          </a:p>
          <a:p>
            <a:endParaRPr lang="en-US" dirty="0"/>
          </a:p>
          <a:p>
            <a:r>
              <a:rPr lang="en-US" dirty="0"/>
              <a:t>If we run twice we will roll 11 to 12 – causing data loss</a:t>
            </a:r>
          </a:p>
        </p:txBody>
      </p:sp>
    </p:spTree>
    <p:extLst>
      <p:ext uri="{BB962C8B-B14F-4D97-AF65-F5344CB8AC3E}">
        <p14:creationId xmlns:p14="http://schemas.microsoft.com/office/powerpoint/2010/main" val="60097181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 2</a:t>
            </a:r>
          </a:p>
        </p:txBody>
      </p:sp>
      <p:pic>
        <p:nvPicPr>
          <p:cNvPr id="4" name="Picture 3">
            <a:extLst>
              <a:ext uri="{FF2B5EF4-FFF2-40B4-BE49-F238E27FC236}">
                <a16:creationId xmlns:a16="http://schemas.microsoft.com/office/drawing/2014/main" id="{81410371-C151-4590-BB79-E490C38E235A}"/>
              </a:ext>
            </a:extLst>
          </p:cNvPr>
          <p:cNvPicPr>
            <a:picLocks noChangeAspect="1"/>
          </p:cNvPicPr>
          <p:nvPr/>
        </p:nvPicPr>
        <p:blipFill>
          <a:blip r:embed="rId3"/>
          <a:stretch>
            <a:fillRect/>
          </a:stretch>
        </p:blipFill>
        <p:spPr>
          <a:xfrm>
            <a:off x="465137" y="1956713"/>
            <a:ext cx="7500364" cy="3234186"/>
          </a:xfrm>
          <a:prstGeom prst="rect">
            <a:avLst/>
          </a:prstGeom>
        </p:spPr>
      </p:pic>
      <p:sp>
        <p:nvSpPr>
          <p:cNvPr id="5" name="Text Placeholder 2">
            <a:extLst>
              <a:ext uri="{FF2B5EF4-FFF2-40B4-BE49-F238E27FC236}">
                <a16:creationId xmlns:a16="http://schemas.microsoft.com/office/drawing/2014/main" id="{0D879F85-9219-487F-B126-45C6E63E42C4}"/>
              </a:ext>
            </a:extLst>
          </p:cNvPr>
          <p:cNvSpPr txBox="1">
            <a:spLocks/>
          </p:cNvSpPr>
          <p:nvPr/>
        </p:nvSpPr>
        <p:spPr>
          <a:xfrm>
            <a:off x="8380484" y="3030580"/>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Shoe Size upgrade code</a:t>
            </a:r>
          </a:p>
          <a:p>
            <a:endParaRPr lang="en-US" dirty="0"/>
          </a:p>
          <a:p>
            <a:r>
              <a:rPr lang="en-US" dirty="0"/>
              <a:t>Obsolete removed will break data if is running twice</a:t>
            </a:r>
          </a:p>
        </p:txBody>
      </p:sp>
    </p:spTree>
    <p:extLst>
      <p:ext uri="{BB962C8B-B14F-4D97-AF65-F5344CB8AC3E}">
        <p14:creationId xmlns:p14="http://schemas.microsoft.com/office/powerpoint/2010/main" val="173672477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2B029C-7907-435F-8422-B36E332184D8}"/>
              </a:ext>
            </a:extLst>
          </p:cNvPr>
          <p:cNvSpPr>
            <a:spLocks noGrp="1"/>
          </p:cNvSpPr>
          <p:nvPr>
            <p:ph type="title"/>
          </p:nvPr>
        </p:nvSpPr>
        <p:spPr/>
        <p:txBody>
          <a:bodyPr/>
          <a:lstStyle/>
          <a:p>
            <a:r>
              <a:rPr lang="en-US" dirty="0"/>
              <a:t>Upgrade tags – Wrap code within upgrade tag</a:t>
            </a:r>
          </a:p>
        </p:txBody>
      </p:sp>
      <p:grpSp>
        <p:nvGrpSpPr>
          <p:cNvPr id="11" name="Group 10">
            <a:extLst>
              <a:ext uri="{FF2B5EF4-FFF2-40B4-BE49-F238E27FC236}">
                <a16:creationId xmlns:a16="http://schemas.microsoft.com/office/drawing/2014/main" id="{27574F2A-036F-4EBA-ADAF-B9255044D41A}"/>
              </a:ext>
            </a:extLst>
          </p:cNvPr>
          <p:cNvGrpSpPr/>
          <p:nvPr/>
        </p:nvGrpSpPr>
        <p:grpSpPr>
          <a:xfrm>
            <a:off x="1233273" y="1657672"/>
            <a:ext cx="7258720" cy="1109382"/>
            <a:chOff x="579679" y="5066018"/>
            <a:chExt cx="7269356" cy="1079027"/>
          </a:xfrm>
        </p:grpSpPr>
        <p:pic>
          <p:nvPicPr>
            <p:cNvPr id="9" name="Picture 8">
              <a:extLst>
                <a:ext uri="{FF2B5EF4-FFF2-40B4-BE49-F238E27FC236}">
                  <a16:creationId xmlns:a16="http://schemas.microsoft.com/office/drawing/2014/main" id="{14ECBA5B-108B-40ED-971A-1FFE4F6E20B1}"/>
                </a:ext>
              </a:extLst>
            </p:cNvPr>
            <p:cNvPicPr>
              <a:picLocks noChangeAspect="1"/>
            </p:cNvPicPr>
            <p:nvPr/>
          </p:nvPicPr>
          <p:blipFill>
            <a:blip r:embed="rId3"/>
            <a:stretch>
              <a:fillRect/>
            </a:stretch>
          </p:blipFill>
          <p:spPr>
            <a:xfrm>
              <a:off x="579679" y="5066018"/>
              <a:ext cx="6689969" cy="1079027"/>
            </a:xfrm>
            <a:prstGeom prst="rect">
              <a:avLst/>
            </a:prstGeom>
          </p:spPr>
        </p:pic>
        <p:pic>
          <p:nvPicPr>
            <p:cNvPr id="8" name="Picture 7">
              <a:extLst>
                <a:ext uri="{FF2B5EF4-FFF2-40B4-BE49-F238E27FC236}">
                  <a16:creationId xmlns:a16="http://schemas.microsoft.com/office/drawing/2014/main" id="{B59AB2A9-2026-41ED-9CAF-8E241B2C13B0}"/>
                </a:ext>
              </a:extLst>
            </p:cNvPr>
            <p:cNvPicPr>
              <a:picLocks noChangeAspect="1"/>
            </p:cNvPicPr>
            <p:nvPr/>
          </p:nvPicPr>
          <p:blipFill>
            <a:blip r:embed="rId4"/>
            <a:stretch>
              <a:fillRect/>
            </a:stretch>
          </p:blipFill>
          <p:spPr>
            <a:xfrm>
              <a:off x="646621" y="5605531"/>
              <a:ext cx="7202414" cy="416578"/>
            </a:xfrm>
            <a:prstGeom prst="rect">
              <a:avLst/>
            </a:prstGeom>
          </p:spPr>
        </p:pic>
        <p:pic>
          <p:nvPicPr>
            <p:cNvPr id="10" name="Picture 9">
              <a:extLst>
                <a:ext uri="{FF2B5EF4-FFF2-40B4-BE49-F238E27FC236}">
                  <a16:creationId xmlns:a16="http://schemas.microsoft.com/office/drawing/2014/main" id="{B7B70924-CB21-48F5-9B20-FB584F3CD6D6}"/>
                </a:ext>
              </a:extLst>
            </p:cNvPr>
            <p:cNvPicPr>
              <a:picLocks noChangeAspect="1"/>
            </p:cNvPicPr>
            <p:nvPr/>
          </p:nvPicPr>
          <p:blipFill>
            <a:blip r:embed="rId5"/>
            <a:stretch>
              <a:fillRect/>
            </a:stretch>
          </p:blipFill>
          <p:spPr>
            <a:xfrm>
              <a:off x="646621" y="5357722"/>
              <a:ext cx="6767262" cy="341114"/>
            </a:xfrm>
            <a:prstGeom prst="rect">
              <a:avLst/>
            </a:prstGeom>
          </p:spPr>
        </p:pic>
      </p:grpSp>
      <p:pic>
        <p:nvPicPr>
          <p:cNvPr id="18" name="Picture 17">
            <a:extLst>
              <a:ext uri="{FF2B5EF4-FFF2-40B4-BE49-F238E27FC236}">
                <a16:creationId xmlns:a16="http://schemas.microsoft.com/office/drawing/2014/main" id="{50E6C0CB-211C-420F-9290-5C7C3D970EB0}"/>
              </a:ext>
            </a:extLst>
          </p:cNvPr>
          <p:cNvPicPr>
            <a:picLocks noChangeAspect="1"/>
          </p:cNvPicPr>
          <p:nvPr/>
        </p:nvPicPr>
        <p:blipFill>
          <a:blip r:embed="rId6"/>
          <a:stretch>
            <a:fillRect/>
          </a:stretch>
        </p:blipFill>
        <p:spPr>
          <a:xfrm>
            <a:off x="1367292" y="3066964"/>
            <a:ext cx="8460519" cy="3291459"/>
          </a:xfrm>
          <a:prstGeom prst="rect">
            <a:avLst/>
          </a:prstGeom>
        </p:spPr>
      </p:pic>
    </p:spTree>
    <p:extLst>
      <p:ext uri="{BB962C8B-B14F-4D97-AF65-F5344CB8AC3E}">
        <p14:creationId xmlns:p14="http://schemas.microsoft.com/office/powerpoint/2010/main" val="38348070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FC505-C5B7-4673-AA21-DB6817A1807A}"/>
              </a:ext>
            </a:extLst>
          </p:cNvPr>
          <p:cNvSpPr>
            <a:spLocks noGrp="1"/>
          </p:cNvSpPr>
          <p:nvPr>
            <p:ph type="title"/>
          </p:nvPr>
        </p:nvSpPr>
        <p:spPr>
          <a:xfrm>
            <a:off x="465138" y="632779"/>
            <a:ext cx="7888820" cy="410369"/>
          </a:xfrm>
        </p:spPr>
        <p:txBody>
          <a:bodyPr/>
          <a:lstStyle/>
          <a:p>
            <a:r>
              <a:rPr lang="en-US" dirty="0"/>
              <a:t>New 15.x feature - Immutable Keys - $</a:t>
            </a:r>
            <a:r>
              <a:rPr lang="en-US" dirty="0" err="1"/>
              <a:t>systemID</a:t>
            </a:r>
            <a:endParaRPr lang="en-US" dirty="0"/>
          </a:p>
        </p:txBody>
      </p:sp>
      <p:sp>
        <p:nvSpPr>
          <p:cNvPr id="5" name="Text Placeholder 4">
            <a:extLst>
              <a:ext uri="{FF2B5EF4-FFF2-40B4-BE49-F238E27FC236}">
                <a16:creationId xmlns:a16="http://schemas.microsoft.com/office/drawing/2014/main" id="{A4AB2F67-BDCA-47D4-B638-460645A50278}"/>
              </a:ext>
            </a:extLst>
          </p:cNvPr>
          <p:cNvSpPr>
            <a:spLocks noGrp="1"/>
          </p:cNvSpPr>
          <p:nvPr>
            <p:ph type="body" sz="quarter" idx="14"/>
          </p:nvPr>
        </p:nvSpPr>
        <p:spPr>
          <a:xfrm>
            <a:off x="545606" y="1534030"/>
            <a:ext cx="5251849" cy="5509522"/>
          </a:xfrm>
        </p:spPr>
        <p:txBody>
          <a:bodyPr/>
          <a:lstStyle/>
          <a:p>
            <a:r>
              <a:rPr lang="en-US" sz="1600" dirty="0"/>
              <a:t>$</a:t>
            </a:r>
            <a:r>
              <a:rPr lang="en-US" sz="1600" dirty="0" err="1"/>
              <a:t>systemId</a:t>
            </a:r>
            <a:r>
              <a:rPr lang="en-US" sz="1600" dirty="0"/>
              <a:t> is an immutable key. It is possible to set before Insert, once inserted it cannot be changed. If not set the Insert statement will generate a new one.</a:t>
            </a:r>
          </a:p>
          <a:p>
            <a:endParaRPr lang="en-US" sz="1600" dirty="0"/>
          </a:p>
          <a:p>
            <a:r>
              <a:rPr lang="en-US" sz="1600" dirty="0"/>
              <a:t>Datatype is GUID</a:t>
            </a:r>
          </a:p>
          <a:p>
            <a:endParaRPr lang="en-US" sz="1600" dirty="0"/>
          </a:p>
          <a:p>
            <a:r>
              <a:rPr lang="en-US" sz="1600" dirty="0"/>
              <a:t>It is possible to filter on the value, </a:t>
            </a:r>
            <a:r>
              <a:rPr lang="en-US" sz="1600" dirty="0" err="1"/>
              <a:t>GetBySystemId</a:t>
            </a:r>
            <a:r>
              <a:rPr lang="en-US" sz="1600" dirty="0"/>
              <a:t> and </a:t>
            </a:r>
            <a:r>
              <a:rPr lang="en-US" sz="1600" dirty="0" err="1"/>
              <a:t>RecRef</a:t>
            </a:r>
            <a:r>
              <a:rPr lang="en-US" sz="1600" dirty="0"/>
              <a:t> has a </a:t>
            </a:r>
            <a:r>
              <a:rPr lang="en-US" sz="1600" dirty="0" err="1"/>
              <a:t>SystemIdNo</a:t>
            </a:r>
            <a:r>
              <a:rPr lang="en-US" sz="1600" dirty="0"/>
              <a:t> to allow accessing </a:t>
            </a:r>
            <a:r>
              <a:rPr lang="en-US" sz="1600" dirty="0" err="1"/>
              <a:t>systemId</a:t>
            </a:r>
            <a:r>
              <a:rPr lang="en-US" sz="1600" dirty="0"/>
              <a:t> in a generic way</a:t>
            </a:r>
          </a:p>
          <a:p>
            <a:endParaRPr lang="en-US" sz="1600" dirty="0"/>
          </a:p>
          <a:p>
            <a:r>
              <a:rPr lang="en-US" sz="1600" dirty="0"/>
              <a:t>During upgrade we will move the keys out of Integration Record to $</a:t>
            </a:r>
            <a:r>
              <a:rPr lang="en-US" sz="1600" dirty="0" err="1"/>
              <a:t>systemId</a:t>
            </a:r>
            <a:r>
              <a:rPr lang="en-US" sz="1600" dirty="0"/>
              <a:t> in the platform during Sync Step.</a:t>
            </a:r>
          </a:p>
          <a:p>
            <a:endParaRPr lang="en-US" sz="1600" dirty="0"/>
          </a:p>
          <a:p>
            <a:r>
              <a:rPr lang="en-US" sz="1600" dirty="0"/>
              <a:t>After upgrade, Integration Management will set $</a:t>
            </a:r>
            <a:r>
              <a:rPr lang="en-US" sz="1600" dirty="0" err="1"/>
              <a:t>systemID</a:t>
            </a:r>
            <a:r>
              <a:rPr lang="en-US" sz="1600" dirty="0"/>
              <a:t> as ID field of the Integration Record before creating the Integration Record. This way both systems will have the same ID.</a:t>
            </a:r>
          </a:p>
          <a:p>
            <a:endParaRPr lang="en-US" sz="1600" dirty="0"/>
          </a:p>
        </p:txBody>
      </p:sp>
      <p:pic>
        <p:nvPicPr>
          <p:cNvPr id="7" name="Picture 6">
            <a:extLst>
              <a:ext uri="{FF2B5EF4-FFF2-40B4-BE49-F238E27FC236}">
                <a16:creationId xmlns:a16="http://schemas.microsoft.com/office/drawing/2014/main" id="{EB8AAA3E-330D-48EE-8823-D764F5CEED56}"/>
              </a:ext>
            </a:extLst>
          </p:cNvPr>
          <p:cNvPicPr>
            <a:picLocks noChangeAspect="1"/>
          </p:cNvPicPr>
          <p:nvPr/>
        </p:nvPicPr>
        <p:blipFill>
          <a:blip r:embed="rId2"/>
          <a:stretch>
            <a:fillRect/>
          </a:stretch>
        </p:blipFill>
        <p:spPr>
          <a:xfrm>
            <a:off x="6218237" y="1708740"/>
            <a:ext cx="6096000" cy="4343400"/>
          </a:xfrm>
          <a:prstGeom prst="rect">
            <a:avLst/>
          </a:prstGeom>
        </p:spPr>
      </p:pic>
    </p:spTree>
    <p:extLst>
      <p:ext uri="{BB962C8B-B14F-4D97-AF65-F5344CB8AC3E}">
        <p14:creationId xmlns:p14="http://schemas.microsoft.com/office/powerpoint/2010/main" val="416597176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7510-BB2A-4084-BB4F-7D5F5A64D8A6}"/>
              </a:ext>
            </a:extLst>
          </p:cNvPr>
          <p:cNvSpPr>
            <a:spLocks noGrp="1"/>
          </p:cNvSpPr>
          <p:nvPr>
            <p:ph type="title"/>
          </p:nvPr>
        </p:nvSpPr>
        <p:spPr/>
        <p:txBody>
          <a:bodyPr/>
          <a:lstStyle/>
          <a:p>
            <a:r>
              <a:rPr lang="en-US" dirty="0"/>
              <a:t>Upgrade tags table</a:t>
            </a:r>
          </a:p>
        </p:txBody>
      </p:sp>
      <p:pic>
        <p:nvPicPr>
          <p:cNvPr id="4" name="Picture 3">
            <a:extLst>
              <a:ext uri="{FF2B5EF4-FFF2-40B4-BE49-F238E27FC236}">
                <a16:creationId xmlns:a16="http://schemas.microsoft.com/office/drawing/2014/main" id="{3E2AD798-8389-4C6B-BAB6-160735E744DF}"/>
              </a:ext>
            </a:extLst>
          </p:cNvPr>
          <p:cNvPicPr>
            <a:picLocks noChangeAspect="1"/>
          </p:cNvPicPr>
          <p:nvPr/>
        </p:nvPicPr>
        <p:blipFill rotWithShape="1">
          <a:blip r:embed="rId3"/>
          <a:srcRect b="20444"/>
          <a:stretch/>
        </p:blipFill>
        <p:spPr>
          <a:xfrm>
            <a:off x="1892299" y="1397477"/>
            <a:ext cx="9283162" cy="4906109"/>
          </a:xfrm>
          <a:prstGeom prst="rect">
            <a:avLst/>
          </a:prstGeom>
        </p:spPr>
      </p:pic>
    </p:spTree>
    <p:extLst>
      <p:ext uri="{BB962C8B-B14F-4D97-AF65-F5344CB8AC3E}">
        <p14:creationId xmlns:p14="http://schemas.microsoft.com/office/powerpoint/2010/main" val="106224073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600854" y="612656"/>
            <a:ext cx="10724938" cy="1351952"/>
          </a:xfrm>
        </p:spPr>
        <p:txBody>
          <a:bodyPr/>
          <a:lstStyle/>
          <a:p>
            <a:r>
              <a:rPr lang="en-US" dirty="0"/>
              <a:t>Fixing upgrade gone wrong</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4331267" y="26454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9"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flipH="1">
            <a:off x="1984862"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3C593201-A7DE-403D-8FA8-B0F7687EABD7}"/>
              </a:ext>
            </a:extLst>
          </p:cNvPr>
          <p:cNvPicPr>
            <a:picLocks noChangeAspect="1"/>
          </p:cNvPicPr>
          <p:nvPr/>
        </p:nvPicPr>
        <p:blipFill>
          <a:blip r:embed="rId2"/>
          <a:stretch>
            <a:fillRect/>
          </a:stretch>
        </p:blipFill>
        <p:spPr>
          <a:xfrm>
            <a:off x="7808196" y="3245484"/>
            <a:ext cx="4371578" cy="1496051"/>
          </a:xfrm>
          <a:prstGeom prst="rect">
            <a:avLst/>
          </a:prstGeom>
        </p:spPr>
      </p:pic>
      <p:pic>
        <p:nvPicPr>
          <p:cNvPr id="19" name="Picture 18">
            <a:extLst>
              <a:ext uri="{FF2B5EF4-FFF2-40B4-BE49-F238E27FC236}">
                <a16:creationId xmlns:a16="http://schemas.microsoft.com/office/drawing/2014/main" id="{572AEDC1-B7F5-4614-9334-389BD76F30E3}"/>
              </a:ext>
            </a:extLst>
          </p:cNvPr>
          <p:cNvPicPr>
            <a:picLocks noChangeAspect="1"/>
          </p:cNvPicPr>
          <p:nvPr/>
        </p:nvPicPr>
        <p:blipFill>
          <a:blip r:embed="rId3"/>
          <a:stretch>
            <a:fillRect/>
          </a:stretch>
        </p:blipFill>
        <p:spPr>
          <a:xfrm>
            <a:off x="2351240" y="3299498"/>
            <a:ext cx="4910453" cy="999713"/>
          </a:xfrm>
          <a:prstGeom prst="rect">
            <a:avLst/>
          </a:prstGeom>
        </p:spPr>
      </p:pic>
      <p:pic>
        <p:nvPicPr>
          <p:cNvPr id="14" name="Picture 13">
            <a:extLst>
              <a:ext uri="{FF2B5EF4-FFF2-40B4-BE49-F238E27FC236}">
                <a16:creationId xmlns:a16="http://schemas.microsoft.com/office/drawing/2014/main" id="{09080887-11A3-4A03-8432-B6AC135E4248}"/>
              </a:ext>
            </a:extLst>
          </p:cNvPr>
          <p:cNvPicPr>
            <a:picLocks noChangeAspect="1"/>
          </p:cNvPicPr>
          <p:nvPr/>
        </p:nvPicPr>
        <p:blipFill>
          <a:blip r:embed="rId2"/>
          <a:stretch>
            <a:fillRect/>
          </a:stretch>
        </p:blipFill>
        <p:spPr>
          <a:xfrm>
            <a:off x="2351240" y="5008288"/>
            <a:ext cx="4371578" cy="1496051"/>
          </a:xfrm>
          <a:prstGeom prst="rect">
            <a:avLst/>
          </a:prstGeom>
        </p:spPr>
      </p:pic>
      <p:sp>
        <p:nvSpPr>
          <p:cNvPr id="18" name="TextBox 17">
            <a:extLst>
              <a:ext uri="{FF2B5EF4-FFF2-40B4-BE49-F238E27FC236}">
                <a16:creationId xmlns:a16="http://schemas.microsoft.com/office/drawing/2014/main" id="{CFC87626-B12C-4446-BC28-7ACFFA8F7398}"/>
              </a:ext>
            </a:extLst>
          </p:cNvPr>
          <p:cNvSpPr txBox="1"/>
          <p:nvPr/>
        </p:nvSpPr>
        <p:spPr>
          <a:xfrm>
            <a:off x="4214113" y="45167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14.5</a:t>
            </a:r>
          </a:p>
        </p:txBody>
      </p:sp>
      <p:sp>
        <p:nvSpPr>
          <p:cNvPr id="3" name="Arrow: Up 2">
            <a:extLst>
              <a:ext uri="{FF2B5EF4-FFF2-40B4-BE49-F238E27FC236}">
                <a16:creationId xmlns:a16="http://schemas.microsoft.com/office/drawing/2014/main" id="{0DC27DDE-F274-4026-B135-BD7341A69014}"/>
              </a:ext>
            </a:extLst>
          </p:cNvPr>
          <p:cNvSpPr/>
          <p:nvPr/>
        </p:nvSpPr>
        <p:spPr bwMode="auto">
          <a:xfrm rot="14177722">
            <a:off x="7122777" y="4365969"/>
            <a:ext cx="113402" cy="2036660"/>
          </a:xfrm>
          <a:prstGeom prst="up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BCE7EE8D-D122-4D22-8692-4827664FD1DA}"/>
              </a:ext>
            </a:extLst>
          </p:cNvPr>
          <p:cNvSpPr/>
          <p:nvPr/>
        </p:nvSpPr>
        <p:spPr bwMode="auto">
          <a:xfrm rot="3348455">
            <a:off x="698631" y="4738514"/>
            <a:ext cx="1893788" cy="1438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2583790" y="4638574"/>
            <a:ext cx="469817" cy="1338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9514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8" grpId="0"/>
      <p:bldP spid="3" grpId="0" animBg="1"/>
      <p:bldP spid="21" grpId="0" animBg="1"/>
      <p:bldP spid="2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D45557-D14A-4F89-873A-3B0BAB6CEC7F}"/>
              </a:ext>
            </a:extLst>
          </p:cNvPr>
          <p:cNvSpPr>
            <a:spLocks noGrp="1"/>
          </p:cNvSpPr>
          <p:nvPr>
            <p:ph type="title"/>
          </p:nvPr>
        </p:nvSpPr>
        <p:spPr>
          <a:xfrm>
            <a:off x="451643" y="1708392"/>
            <a:ext cx="11533187" cy="830020"/>
          </a:xfrm>
        </p:spPr>
        <p:txBody>
          <a:bodyPr/>
          <a:lstStyle/>
          <a:p>
            <a:r>
              <a:rPr lang="en-US" sz="2000" dirty="0"/>
              <a:t>Scenario:</a:t>
            </a:r>
            <a:br>
              <a:rPr lang="en-US" sz="2000" dirty="0"/>
            </a:br>
            <a:r>
              <a:rPr lang="en-US" sz="2000" dirty="0"/>
              <a:t> </a:t>
            </a:r>
            <a:br>
              <a:rPr lang="en-US" sz="2000" dirty="0"/>
            </a:br>
            <a:r>
              <a:rPr lang="en-US" sz="2000" dirty="0">
                <a:latin typeface="+mn-lt"/>
              </a:rPr>
              <a:t>Create a new company</a:t>
            </a:r>
            <a:br>
              <a:rPr lang="en-US" sz="2000" dirty="0">
                <a:latin typeface="+mn-lt"/>
              </a:rPr>
            </a:br>
            <a:br>
              <a:rPr lang="en-US" sz="2000" dirty="0">
                <a:latin typeface="+mn-lt"/>
              </a:rPr>
            </a:br>
            <a:r>
              <a:rPr lang="en-US" sz="2000" dirty="0">
                <a:latin typeface="+mn-lt"/>
              </a:rPr>
              <a:t>Users set some shoe sizes to customers</a:t>
            </a:r>
            <a:br>
              <a:rPr lang="en-US" sz="2000" dirty="0">
                <a:latin typeface="+mn-lt"/>
              </a:rPr>
            </a:br>
            <a:br>
              <a:rPr lang="en-US" sz="2000" dirty="0">
                <a:latin typeface="+mn-lt"/>
              </a:rPr>
            </a:br>
            <a:r>
              <a:rPr lang="en-US" sz="2000" dirty="0">
                <a:latin typeface="+mn-lt"/>
              </a:rPr>
              <a:t>What will happen on next upgrade?</a:t>
            </a:r>
            <a:br>
              <a:rPr lang="en-US" sz="2000" dirty="0">
                <a:latin typeface="+mn-lt"/>
              </a:rPr>
            </a:br>
            <a:br>
              <a:rPr lang="en-US" sz="2000" dirty="0">
                <a:latin typeface="+mn-lt"/>
              </a:rPr>
            </a:br>
            <a:r>
              <a:rPr lang="en-US" sz="2000" dirty="0">
                <a:latin typeface="+mn-lt"/>
              </a:rPr>
              <a:t>We will copy over the old values, replacing </a:t>
            </a:r>
            <a:br>
              <a:rPr lang="en-US" sz="2000" dirty="0">
                <a:latin typeface="+mn-lt"/>
              </a:rPr>
            </a:br>
            <a:r>
              <a:rPr lang="en-US" sz="2000" dirty="0">
                <a:latin typeface="+mn-lt"/>
              </a:rPr>
              <a:t>any changes user did – data loss</a:t>
            </a:r>
          </a:p>
        </p:txBody>
      </p:sp>
      <p:pic>
        <p:nvPicPr>
          <p:cNvPr id="8" name="Picture 7">
            <a:extLst>
              <a:ext uri="{FF2B5EF4-FFF2-40B4-BE49-F238E27FC236}">
                <a16:creationId xmlns:a16="http://schemas.microsoft.com/office/drawing/2014/main" id="{574EF78E-1FDF-49D2-B8D4-6A005D95E894}"/>
              </a:ext>
            </a:extLst>
          </p:cNvPr>
          <p:cNvPicPr>
            <a:picLocks noChangeAspect="1"/>
          </p:cNvPicPr>
          <p:nvPr/>
        </p:nvPicPr>
        <p:blipFill>
          <a:blip r:embed="rId2"/>
          <a:stretch>
            <a:fillRect/>
          </a:stretch>
        </p:blipFill>
        <p:spPr>
          <a:xfrm>
            <a:off x="5012268" y="987689"/>
            <a:ext cx="7171794" cy="4999765"/>
          </a:xfrm>
          <a:prstGeom prst="rect">
            <a:avLst/>
          </a:prstGeom>
        </p:spPr>
      </p:pic>
      <p:sp>
        <p:nvSpPr>
          <p:cNvPr id="9" name="Rectangle 8">
            <a:extLst>
              <a:ext uri="{FF2B5EF4-FFF2-40B4-BE49-F238E27FC236}">
                <a16:creationId xmlns:a16="http://schemas.microsoft.com/office/drawing/2014/main" id="{0721EB4A-9778-4E9C-BE39-F99B85C55554}"/>
              </a:ext>
            </a:extLst>
          </p:cNvPr>
          <p:cNvSpPr/>
          <p:nvPr/>
        </p:nvSpPr>
        <p:spPr bwMode="auto">
          <a:xfrm>
            <a:off x="5156200" y="1955800"/>
            <a:ext cx="6934200" cy="47413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14677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CAB-992B-489B-B013-A811C4E3BDDD}"/>
              </a:ext>
            </a:extLst>
          </p:cNvPr>
          <p:cNvSpPr>
            <a:spLocks noGrp="1"/>
          </p:cNvSpPr>
          <p:nvPr>
            <p:ph type="title"/>
          </p:nvPr>
        </p:nvSpPr>
        <p:spPr/>
        <p:txBody>
          <a:bodyPr/>
          <a:lstStyle/>
          <a:p>
            <a:r>
              <a:rPr lang="en-US" dirty="0"/>
              <a:t>Upgrade tag definitions</a:t>
            </a:r>
          </a:p>
        </p:txBody>
      </p:sp>
      <p:pic>
        <p:nvPicPr>
          <p:cNvPr id="5" name="Picture 4">
            <a:extLst>
              <a:ext uri="{FF2B5EF4-FFF2-40B4-BE49-F238E27FC236}">
                <a16:creationId xmlns:a16="http://schemas.microsoft.com/office/drawing/2014/main" id="{515E1F57-2B28-41A9-9B00-A5EFB810EC52}"/>
              </a:ext>
            </a:extLst>
          </p:cNvPr>
          <p:cNvPicPr>
            <a:picLocks noChangeAspect="1"/>
          </p:cNvPicPr>
          <p:nvPr/>
        </p:nvPicPr>
        <p:blipFill>
          <a:blip r:embed="rId2"/>
          <a:stretch>
            <a:fillRect/>
          </a:stretch>
        </p:blipFill>
        <p:spPr>
          <a:xfrm>
            <a:off x="1910488" y="1261343"/>
            <a:ext cx="8615498" cy="5165725"/>
          </a:xfrm>
          <a:prstGeom prst="rect">
            <a:avLst/>
          </a:prstGeom>
        </p:spPr>
      </p:pic>
      <p:pic>
        <p:nvPicPr>
          <p:cNvPr id="7" name="Graphic 6" descr="Warning">
            <a:extLst>
              <a:ext uri="{FF2B5EF4-FFF2-40B4-BE49-F238E27FC236}">
                <a16:creationId xmlns:a16="http://schemas.microsoft.com/office/drawing/2014/main" id="{54A9E4A5-35BB-47D6-853B-F4DA71BE68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2182374"/>
            <a:ext cx="1203069" cy="1203069"/>
          </a:xfrm>
          <a:prstGeom prst="rect">
            <a:avLst/>
          </a:prstGeom>
        </p:spPr>
      </p:pic>
      <p:pic>
        <p:nvPicPr>
          <p:cNvPr id="8" name="Graphic 7" descr="Warning">
            <a:extLst>
              <a:ext uri="{FF2B5EF4-FFF2-40B4-BE49-F238E27FC236}">
                <a16:creationId xmlns:a16="http://schemas.microsoft.com/office/drawing/2014/main" id="{1E5E6BE6-2E54-4E93-AA4B-52143ACF9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3385443"/>
            <a:ext cx="1203069" cy="1203069"/>
          </a:xfrm>
          <a:prstGeom prst="rect">
            <a:avLst/>
          </a:prstGeom>
        </p:spPr>
      </p:pic>
      <p:sp>
        <p:nvSpPr>
          <p:cNvPr id="3" name="TextBox 2">
            <a:extLst>
              <a:ext uri="{FF2B5EF4-FFF2-40B4-BE49-F238E27FC236}">
                <a16:creationId xmlns:a16="http://schemas.microsoft.com/office/drawing/2014/main" id="{19D1724E-A488-47F4-97F6-0EB244B81E76}"/>
              </a:ext>
            </a:extLst>
          </p:cNvPr>
          <p:cNvSpPr txBox="1"/>
          <p:nvPr/>
        </p:nvSpPr>
        <p:spPr>
          <a:xfrm>
            <a:off x="8166779" y="4861459"/>
            <a:ext cx="4425416" cy="203440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subscribers are used for New Companies </a:t>
            </a:r>
          </a:p>
          <a:p>
            <a:pPr>
              <a:lnSpc>
                <a:spcPct val="90000"/>
              </a:lnSpc>
              <a:spcAft>
                <a:spcPts val="600"/>
              </a:spcAft>
            </a:pPr>
            <a:r>
              <a:rPr lang="en-US" sz="2400" dirty="0">
                <a:gradFill>
                  <a:gsLst>
                    <a:gs pos="2917">
                      <a:schemeClr val="tx1"/>
                    </a:gs>
                    <a:gs pos="30000">
                      <a:schemeClr val="tx1"/>
                    </a:gs>
                  </a:gsLst>
                  <a:lin ang="5400000" scaled="0"/>
                </a:gradFill>
              </a:rPr>
              <a:t>We need to register the tags for the new companies to avoid issues</a:t>
            </a:r>
          </a:p>
        </p:txBody>
      </p:sp>
    </p:spTree>
    <p:extLst>
      <p:ext uri="{BB962C8B-B14F-4D97-AF65-F5344CB8AC3E}">
        <p14:creationId xmlns:p14="http://schemas.microsoft.com/office/powerpoint/2010/main" val="2369604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8ACB-A854-4269-BD93-21A0F9BD6D52}"/>
              </a:ext>
            </a:extLst>
          </p:cNvPr>
          <p:cNvSpPr>
            <a:spLocks noGrp="1"/>
          </p:cNvSpPr>
          <p:nvPr>
            <p:ph type="title"/>
          </p:nvPr>
        </p:nvSpPr>
        <p:spPr/>
        <p:txBody>
          <a:bodyPr/>
          <a:lstStyle/>
          <a:p>
            <a:r>
              <a:rPr lang="en-US" dirty="0"/>
              <a:t>Upgrade tag weakness</a:t>
            </a:r>
          </a:p>
        </p:txBody>
      </p:sp>
      <p:sp>
        <p:nvSpPr>
          <p:cNvPr id="3" name="Text Placeholder 2">
            <a:extLst>
              <a:ext uri="{FF2B5EF4-FFF2-40B4-BE49-F238E27FC236}">
                <a16:creationId xmlns:a16="http://schemas.microsoft.com/office/drawing/2014/main" id="{27C5673D-B00C-4F2B-80B6-3FCA9DE65046}"/>
              </a:ext>
            </a:extLst>
          </p:cNvPr>
          <p:cNvSpPr>
            <a:spLocks noGrp="1"/>
          </p:cNvSpPr>
          <p:nvPr>
            <p:ph type="body" sz="quarter" idx="10"/>
          </p:nvPr>
        </p:nvSpPr>
        <p:spPr>
          <a:xfrm>
            <a:off x="598148" y="1462924"/>
            <a:ext cx="11239464" cy="4247317"/>
          </a:xfrm>
        </p:spPr>
        <p:txBody>
          <a:bodyPr/>
          <a:lstStyle/>
          <a:p>
            <a:r>
              <a:rPr lang="en-US" dirty="0"/>
              <a:t>New companies</a:t>
            </a:r>
          </a:p>
          <a:p>
            <a:endParaRPr lang="en-US" dirty="0"/>
          </a:p>
          <a:p>
            <a:r>
              <a:rPr lang="en-US" dirty="0"/>
              <a:t>New installation</a:t>
            </a:r>
          </a:p>
          <a:p>
            <a:endParaRPr lang="en-US" dirty="0"/>
          </a:p>
          <a:p>
            <a:r>
              <a:rPr lang="en-US" dirty="0"/>
              <a:t>In these scenarios if you do not register upgrade tags, we risk to execute the code twice.</a:t>
            </a:r>
          </a:p>
          <a:p>
            <a:endParaRPr lang="en-US" dirty="0"/>
          </a:p>
          <a:p>
            <a:r>
              <a:rPr lang="en-US" dirty="0"/>
              <a:t>Use subscribers and / or </a:t>
            </a:r>
            <a:r>
              <a:rPr lang="en-US" dirty="0" err="1"/>
              <a:t>UpgradeTag.SetAllUpgradeTags</a:t>
            </a:r>
            <a:r>
              <a:rPr lang="en-US" dirty="0"/>
              <a:t> (registers all tags present in the system)</a:t>
            </a:r>
          </a:p>
          <a:p>
            <a:endParaRPr lang="en-US" dirty="0"/>
          </a:p>
          <a:p>
            <a:r>
              <a:rPr lang="en-US" dirty="0"/>
              <a:t>We will harden this extension with additional tests</a:t>
            </a:r>
          </a:p>
        </p:txBody>
      </p:sp>
    </p:spTree>
    <p:extLst>
      <p:ext uri="{BB962C8B-B14F-4D97-AF65-F5344CB8AC3E}">
        <p14:creationId xmlns:p14="http://schemas.microsoft.com/office/powerpoint/2010/main" val="168463829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544F-E0ED-4EB0-BE90-36D90F6E49E5}"/>
              </a:ext>
            </a:extLst>
          </p:cNvPr>
          <p:cNvSpPr>
            <a:spLocks noGrp="1"/>
          </p:cNvSpPr>
          <p:nvPr>
            <p:ph type="title"/>
          </p:nvPr>
        </p:nvSpPr>
        <p:spPr/>
        <p:txBody>
          <a:bodyPr/>
          <a:lstStyle/>
          <a:p>
            <a:r>
              <a:rPr lang="en-US" dirty="0"/>
              <a:t>Where is the code</a:t>
            </a:r>
          </a:p>
        </p:txBody>
      </p:sp>
      <p:sp>
        <p:nvSpPr>
          <p:cNvPr id="4" name="Text Placeholder 3">
            <a:extLst>
              <a:ext uri="{FF2B5EF4-FFF2-40B4-BE49-F238E27FC236}">
                <a16:creationId xmlns:a16="http://schemas.microsoft.com/office/drawing/2014/main" id="{9CAA69F8-3AA8-43EF-AB52-6D69D9AB93A9}"/>
              </a:ext>
            </a:extLst>
          </p:cNvPr>
          <p:cNvSpPr>
            <a:spLocks noGrp="1"/>
          </p:cNvSpPr>
          <p:nvPr>
            <p:ph type="body" sz="quarter" idx="10"/>
          </p:nvPr>
        </p:nvSpPr>
        <p:spPr>
          <a:xfrm>
            <a:off x="598488" y="1463675"/>
            <a:ext cx="11239500" cy="3877985"/>
          </a:xfrm>
          <a:prstGeom prst="rect">
            <a:avLst/>
          </a:prstGeom>
        </p:spPr>
        <p:txBody>
          <a:bodyPr>
            <a:spAutoFit/>
          </a:bodyPr>
          <a:lstStyle/>
          <a:p>
            <a:r>
              <a:rPr lang="en-US" sz="2400" dirty="0">
                <a:latin typeface="+mn-lt"/>
              </a:rPr>
              <a:t>Upgrade tags - System Application</a:t>
            </a:r>
          </a:p>
          <a:p>
            <a:endParaRPr lang="en-US" dirty="0">
              <a:latin typeface="+mn-lt"/>
            </a:endParaRPr>
          </a:p>
          <a:p>
            <a:r>
              <a:rPr lang="en-US" sz="2400" dirty="0">
                <a:latin typeface="+mn-lt"/>
              </a:rPr>
              <a:t>You can join at GitHub and provide feedback or feature requests</a:t>
            </a:r>
          </a:p>
          <a:p>
            <a:endParaRPr lang="en-US" sz="2400" dirty="0">
              <a:latin typeface="+mn-lt"/>
            </a:endParaRPr>
          </a:p>
          <a:p>
            <a:r>
              <a:rPr lang="en-US" sz="2400" dirty="0">
                <a:latin typeface="+mn-lt"/>
              </a:rPr>
              <a:t>Before 15.x: </a:t>
            </a:r>
            <a:r>
              <a:rPr lang="en-US" sz="2400" dirty="0" err="1">
                <a:latin typeface="+mn-lt"/>
              </a:rPr>
              <a:t>Codeunit</a:t>
            </a:r>
            <a:r>
              <a:rPr lang="en-US" sz="2400" dirty="0">
                <a:latin typeface="+mn-lt"/>
              </a:rPr>
              <a:t> and Table 9999 </a:t>
            </a:r>
            <a:endParaRPr lang="en-US" dirty="0">
              <a:latin typeface="+mn-lt"/>
            </a:endParaRPr>
          </a:p>
          <a:p>
            <a:endParaRPr lang="en-US" sz="2400" dirty="0">
              <a:latin typeface="+mn-lt"/>
            </a:endParaRPr>
          </a:p>
          <a:p>
            <a:r>
              <a:rPr lang="en-US" dirty="0">
                <a:latin typeface="+mn-lt"/>
              </a:rPr>
              <a:t>C</a:t>
            </a:r>
            <a:r>
              <a:rPr lang="en-US" sz="2400" dirty="0">
                <a:latin typeface="+mn-lt"/>
              </a:rPr>
              <a:t>an move to any version (C/AL objects only, simply copy)</a:t>
            </a:r>
          </a:p>
          <a:p>
            <a:endParaRPr lang="en-US" sz="2400" dirty="0">
              <a:latin typeface="+mn-lt"/>
            </a:endParaRPr>
          </a:p>
          <a:p>
            <a:r>
              <a:rPr lang="en-US" sz="2400" dirty="0" err="1">
                <a:latin typeface="+mn-lt"/>
              </a:rPr>
              <a:t>Codeunit</a:t>
            </a:r>
            <a:r>
              <a:rPr lang="en-US" sz="2400" dirty="0">
                <a:latin typeface="+mn-lt"/>
              </a:rPr>
              <a:t> 9998 holds all definitions</a:t>
            </a:r>
          </a:p>
          <a:p>
            <a:endParaRPr lang="en-US" sz="2400" dirty="0">
              <a:highlight>
                <a:srgbClr val="FFFF00"/>
              </a:highlight>
            </a:endParaRPr>
          </a:p>
        </p:txBody>
      </p:sp>
    </p:spTree>
    <p:extLst>
      <p:ext uri="{BB962C8B-B14F-4D97-AF65-F5344CB8AC3E}">
        <p14:creationId xmlns:p14="http://schemas.microsoft.com/office/powerpoint/2010/main" val="244982201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p:txBody>
          <a:bodyPr/>
          <a:lstStyle/>
          <a:p>
            <a:r>
              <a:rPr lang="en-US" dirty="0"/>
              <a:t>Upgrade tags </a:t>
            </a:r>
            <a:r>
              <a:rPr lang="sr-Cyrl-RS" dirty="0"/>
              <a:t>- </a:t>
            </a:r>
            <a:r>
              <a:rPr lang="en-US" dirty="0"/>
              <a:t>Guidelines</a:t>
            </a:r>
          </a:p>
        </p:txBody>
      </p:sp>
      <p:sp>
        <p:nvSpPr>
          <p:cNvPr id="8" name="Text Placeholder 2">
            <a:extLst>
              <a:ext uri="{FF2B5EF4-FFF2-40B4-BE49-F238E27FC236}">
                <a16:creationId xmlns:a16="http://schemas.microsoft.com/office/drawing/2014/main" id="{B8682512-8ED3-42EC-BC04-B8D6F104091C}"/>
              </a:ext>
            </a:extLst>
          </p:cNvPr>
          <p:cNvSpPr txBox="1">
            <a:spLocks/>
          </p:cNvSpPr>
          <p:nvPr/>
        </p:nvSpPr>
        <p:spPr>
          <a:xfrm>
            <a:off x="959020" y="1795095"/>
            <a:ext cx="11237870" cy="36791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chemeClr val="tx1"/>
                </a:solidFill>
              </a:rPr>
              <a:t>Don’t go crazy</a:t>
            </a:r>
          </a:p>
          <a:p>
            <a:r>
              <a:rPr lang="en-US" sz="2040" dirty="0">
                <a:solidFill>
                  <a:schemeClr val="tx1"/>
                </a:solidFill>
              </a:rPr>
              <a:t>2 level nesting max – complicated if statement may lead to bugs</a:t>
            </a:r>
          </a:p>
          <a:p>
            <a:endParaRPr lang="en-US" sz="2856" dirty="0">
              <a:solidFill>
                <a:schemeClr val="tx1"/>
              </a:solidFill>
            </a:endParaRPr>
          </a:p>
          <a:p>
            <a:r>
              <a:rPr lang="en-US" sz="2856" dirty="0">
                <a:solidFill>
                  <a:schemeClr val="tx1"/>
                </a:solidFill>
              </a:rPr>
              <a:t>Use only in upgrade</a:t>
            </a:r>
          </a:p>
          <a:p>
            <a:r>
              <a:rPr lang="en-US" sz="2040" dirty="0">
                <a:solidFill>
                  <a:srgbClr val="3C3C41"/>
                </a:solidFill>
              </a:rPr>
              <a:t>Duplicate the code and rename objects if you want to use for other purposes</a:t>
            </a:r>
          </a:p>
          <a:p>
            <a:endParaRPr lang="en-US" sz="2856" dirty="0">
              <a:solidFill>
                <a:schemeClr val="tx1"/>
              </a:solidFill>
            </a:endParaRPr>
          </a:p>
          <a:p>
            <a:r>
              <a:rPr lang="en-US" sz="2856" dirty="0">
                <a:solidFill>
                  <a:schemeClr val="tx1"/>
                </a:solidFill>
              </a:rPr>
              <a:t>Don’t forget new users / companies</a:t>
            </a:r>
          </a:p>
          <a:p>
            <a:r>
              <a:rPr lang="en-US" sz="2040" dirty="0">
                <a:solidFill>
                  <a:schemeClr val="tx1"/>
                </a:solidFill>
              </a:rPr>
              <a:t>Insert tags from </a:t>
            </a:r>
            <a:r>
              <a:rPr lang="en-US" sz="2040" dirty="0" err="1">
                <a:solidFill>
                  <a:schemeClr val="tx1"/>
                </a:solidFill>
              </a:rPr>
              <a:t>OnInstall</a:t>
            </a:r>
            <a:r>
              <a:rPr lang="en-US" sz="2040" dirty="0">
                <a:solidFill>
                  <a:schemeClr val="tx1"/>
                </a:solidFill>
              </a:rPr>
              <a:t> and for new companies</a:t>
            </a:r>
          </a:p>
        </p:txBody>
      </p:sp>
      <p:pic>
        <p:nvPicPr>
          <p:cNvPr id="4" name="Graphic 3" descr="Warning">
            <a:extLst>
              <a:ext uri="{FF2B5EF4-FFF2-40B4-BE49-F238E27FC236}">
                <a16:creationId xmlns:a16="http://schemas.microsoft.com/office/drawing/2014/main" id="{B3810C1D-7557-4E3B-B98D-B33150DB17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6746" y="4260850"/>
            <a:ext cx="1327594" cy="1327594"/>
          </a:xfrm>
          <a:prstGeom prst="rect">
            <a:avLst/>
          </a:prstGeom>
        </p:spPr>
      </p:pic>
    </p:spTree>
    <p:extLst>
      <p:ext uri="{BB962C8B-B14F-4D97-AF65-F5344CB8AC3E}">
        <p14:creationId xmlns:p14="http://schemas.microsoft.com/office/powerpoint/2010/main" val="374408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9438-F7C9-4615-ABD6-624C722AD47E}"/>
              </a:ext>
            </a:extLst>
          </p:cNvPr>
          <p:cNvSpPr>
            <a:spLocks noGrp="1"/>
          </p:cNvSpPr>
          <p:nvPr>
            <p:ph type="title"/>
          </p:nvPr>
        </p:nvSpPr>
        <p:spPr/>
        <p:txBody>
          <a:bodyPr/>
          <a:lstStyle/>
          <a:p>
            <a:r>
              <a:rPr lang="en-US" dirty="0"/>
              <a:t>Execution context API</a:t>
            </a:r>
          </a:p>
        </p:txBody>
      </p:sp>
      <p:sp>
        <p:nvSpPr>
          <p:cNvPr id="3" name="Text Placeholder 2">
            <a:extLst>
              <a:ext uri="{FF2B5EF4-FFF2-40B4-BE49-F238E27FC236}">
                <a16:creationId xmlns:a16="http://schemas.microsoft.com/office/drawing/2014/main" id="{ADC4F39E-0B27-4686-BDC8-6B956B997196}"/>
              </a:ext>
            </a:extLst>
          </p:cNvPr>
          <p:cNvSpPr>
            <a:spLocks noGrp="1"/>
          </p:cNvSpPr>
          <p:nvPr>
            <p:ph type="body" sz="quarter" idx="10"/>
          </p:nvPr>
        </p:nvSpPr>
        <p:spPr>
          <a:xfrm>
            <a:off x="598148" y="1462924"/>
            <a:ext cx="11239464" cy="2400657"/>
          </a:xfrm>
        </p:spPr>
        <p:txBody>
          <a:bodyPr/>
          <a:lstStyle/>
          <a:p>
            <a:r>
              <a:rPr lang="en-US" dirty="0">
                <a:latin typeface="+mn-lt"/>
              </a:rPr>
              <a:t>Upgrade can roll back SQL changes. If we call to the outside webservice, physically print or sync to an outside storage like CRM we cannot undo that</a:t>
            </a:r>
          </a:p>
          <a:p>
            <a:endParaRPr lang="en-US" dirty="0">
              <a:latin typeface="+mn-lt"/>
            </a:endParaRPr>
          </a:p>
          <a:p>
            <a:r>
              <a:rPr lang="en-US" dirty="0">
                <a:latin typeface="+mn-lt"/>
              </a:rPr>
              <a:t>Execution context API helps to prevent invoking sensitive code during upgrade</a:t>
            </a:r>
          </a:p>
          <a:p>
            <a:endParaRPr lang="en-US" dirty="0">
              <a:latin typeface="+mn-lt"/>
            </a:endParaRPr>
          </a:p>
          <a:p>
            <a:r>
              <a:rPr lang="en-US" dirty="0">
                <a:latin typeface="+mn-lt"/>
              </a:rPr>
              <a:t>You can also use it to detect if the extension is installing or uninstalling</a:t>
            </a:r>
          </a:p>
        </p:txBody>
      </p:sp>
    </p:spTree>
    <p:extLst>
      <p:ext uri="{BB962C8B-B14F-4D97-AF65-F5344CB8AC3E}">
        <p14:creationId xmlns:p14="http://schemas.microsoft.com/office/powerpoint/2010/main" val="4462173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B34031-B8BD-434F-A7F6-859B98516E34}"/>
              </a:ext>
            </a:extLst>
          </p:cNvPr>
          <p:cNvPicPr>
            <a:picLocks noChangeAspect="1"/>
          </p:cNvPicPr>
          <p:nvPr/>
        </p:nvPicPr>
        <p:blipFill rotWithShape="1">
          <a:blip r:embed="rId3"/>
          <a:srcRect b="4158"/>
          <a:stretch/>
        </p:blipFill>
        <p:spPr>
          <a:xfrm>
            <a:off x="600856" y="1169407"/>
            <a:ext cx="8957463" cy="1577747"/>
          </a:xfrm>
          <a:prstGeom prst="rect">
            <a:avLst/>
          </a:prstGeom>
        </p:spPr>
      </p:pic>
      <p:pic>
        <p:nvPicPr>
          <p:cNvPr id="6" name="Picture 5">
            <a:extLst>
              <a:ext uri="{FF2B5EF4-FFF2-40B4-BE49-F238E27FC236}">
                <a16:creationId xmlns:a16="http://schemas.microsoft.com/office/drawing/2014/main" id="{D8871CA5-8EBF-4BD7-8456-B589804E6BDF}"/>
              </a:ext>
            </a:extLst>
          </p:cNvPr>
          <p:cNvPicPr>
            <a:picLocks noChangeAspect="1"/>
          </p:cNvPicPr>
          <p:nvPr/>
        </p:nvPicPr>
        <p:blipFill>
          <a:blip r:embed="rId4"/>
          <a:stretch>
            <a:fillRect/>
          </a:stretch>
        </p:blipFill>
        <p:spPr>
          <a:xfrm>
            <a:off x="600855" y="2917499"/>
            <a:ext cx="8714834" cy="3841641"/>
          </a:xfrm>
          <a:prstGeom prst="rect">
            <a:avLst/>
          </a:prstGeom>
        </p:spPr>
      </p:pic>
      <p:sp>
        <p:nvSpPr>
          <p:cNvPr id="5" name="Title 4">
            <a:extLst>
              <a:ext uri="{FF2B5EF4-FFF2-40B4-BE49-F238E27FC236}">
                <a16:creationId xmlns:a16="http://schemas.microsoft.com/office/drawing/2014/main" id="{A5D17938-64BB-44A0-96E9-76FC8D39512D}"/>
              </a:ext>
            </a:extLst>
          </p:cNvPr>
          <p:cNvSpPr>
            <a:spLocks noGrp="1"/>
          </p:cNvSpPr>
          <p:nvPr>
            <p:ph type="title"/>
          </p:nvPr>
        </p:nvSpPr>
        <p:spPr/>
        <p:txBody>
          <a:bodyPr/>
          <a:lstStyle/>
          <a:p>
            <a:r>
              <a:rPr lang="en-US" dirty="0"/>
              <a:t>Execution context API</a:t>
            </a:r>
          </a:p>
        </p:txBody>
      </p:sp>
    </p:spTree>
    <p:extLst>
      <p:ext uri="{BB962C8B-B14F-4D97-AF65-F5344CB8AC3E}">
        <p14:creationId xmlns:p14="http://schemas.microsoft.com/office/powerpoint/2010/main" val="60200490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62E-09D1-4BD2-BCFB-B7470E0C7398}"/>
              </a:ext>
            </a:extLst>
          </p:cNvPr>
          <p:cNvSpPr>
            <a:spLocks noGrp="1"/>
          </p:cNvSpPr>
          <p:nvPr>
            <p:ph type="title"/>
          </p:nvPr>
        </p:nvSpPr>
        <p:spPr/>
        <p:txBody>
          <a:bodyPr/>
          <a:lstStyle/>
          <a:p>
            <a:r>
              <a:rPr lang="en-US" dirty="0"/>
              <a:t>Code example</a:t>
            </a:r>
          </a:p>
        </p:txBody>
      </p:sp>
      <p:pic>
        <p:nvPicPr>
          <p:cNvPr id="6" name="Picture 5">
            <a:extLst>
              <a:ext uri="{FF2B5EF4-FFF2-40B4-BE49-F238E27FC236}">
                <a16:creationId xmlns:a16="http://schemas.microsoft.com/office/drawing/2014/main" id="{D13055FF-DCAB-4282-BEB7-5F9691B28F79}"/>
              </a:ext>
            </a:extLst>
          </p:cNvPr>
          <p:cNvPicPr>
            <a:picLocks noChangeAspect="1"/>
          </p:cNvPicPr>
          <p:nvPr/>
        </p:nvPicPr>
        <p:blipFill>
          <a:blip r:embed="rId2"/>
          <a:stretch>
            <a:fillRect/>
          </a:stretch>
        </p:blipFill>
        <p:spPr>
          <a:xfrm>
            <a:off x="13492" y="1492234"/>
            <a:ext cx="12436475" cy="2005028"/>
          </a:xfrm>
          <a:prstGeom prst="rect">
            <a:avLst/>
          </a:prstGeom>
        </p:spPr>
      </p:pic>
      <p:pic>
        <p:nvPicPr>
          <p:cNvPr id="8" name="Picture 7">
            <a:extLst>
              <a:ext uri="{FF2B5EF4-FFF2-40B4-BE49-F238E27FC236}">
                <a16:creationId xmlns:a16="http://schemas.microsoft.com/office/drawing/2014/main" id="{62F3B11A-AF3D-4E50-B3D3-BDD65060D400}"/>
              </a:ext>
            </a:extLst>
          </p:cNvPr>
          <p:cNvPicPr>
            <a:picLocks noChangeAspect="1"/>
          </p:cNvPicPr>
          <p:nvPr/>
        </p:nvPicPr>
        <p:blipFill>
          <a:blip r:embed="rId3"/>
          <a:stretch>
            <a:fillRect/>
          </a:stretch>
        </p:blipFill>
        <p:spPr>
          <a:xfrm>
            <a:off x="-1" y="1617405"/>
            <a:ext cx="12436475" cy="3463880"/>
          </a:xfrm>
          <a:prstGeom prst="rect">
            <a:avLst/>
          </a:prstGeom>
        </p:spPr>
      </p:pic>
      <p:sp>
        <p:nvSpPr>
          <p:cNvPr id="5" name="Text Placeholder 2">
            <a:extLst>
              <a:ext uri="{FF2B5EF4-FFF2-40B4-BE49-F238E27FC236}">
                <a16:creationId xmlns:a16="http://schemas.microsoft.com/office/drawing/2014/main" id="{4E04B06B-9A38-43C6-98DE-99281E87B827}"/>
              </a:ext>
            </a:extLst>
          </p:cNvPr>
          <p:cNvSpPr>
            <a:spLocks noGrp="1"/>
          </p:cNvSpPr>
          <p:nvPr>
            <p:ph type="body" sz="quarter" idx="10"/>
          </p:nvPr>
        </p:nvSpPr>
        <p:spPr>
          <a:xfrm>
            <a:off x="2251383" y="5206456"/>
            <a:ext cx="9087177" cy="830997"/>
          </a:xfrm>
        </p:spPr>
        <p:txBody>
          <a:bodyPr/>
          <a:lstStyle/>
          <a:p>
            <a:r>
              <a:rPr lang="en-US" sz="1400" dirty="0" err="1">
                <a:latin typeface="+mn-lt"/>
              </a:rPr>
              <a:t>GetExecutionContext</a:t>
            </a:r>
            <a:r>
              <a:rPr lang="en-US" sz="1400" dirty="0">
                <a:latin typeface="+mn-lt"/>
              </a:rPr>
              <a:t> will protect from invoking code during upgrade</a:t>
            </a:r>
          </a:p>
          <a:p>
            <a:r>
              <a:rPr lang="en-US" sz="1400" dirty="0" err="1">
                <a:latin typeface="+mn-lt"/>
              </a:rPr>
              <a:t>GetCurretnmoduleExecutionContext</a:t>
            </a:r>
            <a:r>
              <a:rPr lang="en-US" sz="1400" dirty="0">
                <a:latin typeface="+mn-lt"/>
              </a:rPr>
              <a:t> checks if it is the current extension that is upgrading. In this case we throw an error because we should not invoke this code during upgrade</a:t>
            </a:r>
          </a:p>
        </p:txBody>
      </p:sp>
    </p:spTree>
    <p:extLst>
      <p:ext uri="{BB962C8B-B14F-4D97-AF65-F5344CB8AC3E}">
        <p14:creationId xmlns:p14="http://schemas.microsoft.com/office/powerpoint/2010/main" val="23361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20C24-08CF-491A-8C42-E10FD7CEF0A9}"/>
              </a:ext>
            </a:extLst>
          </p:cNvPr>
          <p:cNvSpPr>
            <a:spLocks noGrp="1"/>
          </p:cNvSpPr>
          <p:nvPr>
            <p:ph type="title"/>
          </p:nvPr>
        </p:nvSpPr>
        <p:spPr/>
        <p:txBody>
          <a:bodyPr/>
          <a:lstStyle/>
          <a:p>
            <a:r>
              <a:rPr lang="en-US" dirty="0" err="1"/>
              <a:t>SystemId</a:t>
            </a:r>
            <a:r>
              <a:rPr lang="en-US" dirty="0"/>
              <a:t> upgrade considerations</a:t>
            </a:r>
          </a:p>
        </p:txBody>
      </p:sp>
      <p:sp>
        <p:nvSpPr>
          <p:cNvPr id="5" name="Text Placeholder 4">
            <a:extLst>
              <a:ext uri="{FF2B5EF4-FFF2-40B4-BE49-F238E27FC236}">
                <a16:creationId xmlns:a16="http://schemas.microsoft.com/office/drawing/2014/main" id="{46539189-5C4D-4EC1-8092-D1EEE7D12A2C}"/>
              </a:ext>
            </a:extLst>
          </p:cNvPr>
          <p:cNvSpPr>
            <a:spLocks noGrp="1"/>
          </p:cNvSpPr>
          <p:nvPr>
            <p:ph type="body" sz="quarter" idx="14"/>
          </p:nvPr>
        </p:nvSpPr>
        <p:spPr>
          <a:xfrm>
            <a:off x="465138" y="1650602"/>
            <a:ext cx="10939259" cy="4616648"/>
          </a:xfrm>
        </p:spPr>
        <p:txBody>
          <a:bodyPr/>
          <a:lstStyle/>
          <a:p>
            <a:r>
              <a:rPr lang="en-US" dirty="0"/>
              <a:t>We need to support Integration records for one year, so we have ensured that Integration ID == $</a:t>
            </a:r>
            <a:r>
              <a:rPr lang="en-US" dirty="0" err="1"/>
              <a:t>systemId</a:t>
            </a:r>
            <a:r>
              <a:rPr lang="en-US" dirty="0"/>
              <a:t> (for now), both systems will return the same value.</a:t>
            </a:r>
          </a:p>
          <a:p>
            <a:endParaRPr lang="en-US" dirty="0"/>
          </a:p>
          <a:p>
            <a:r>
              <a:rPr lang="en-US" dirty="0"/>
              <a:t>For existing tenants we will set the Integration ID from integration record to $</a:t>
            </a:r>
            <a:r>
              <a:rPr lang="en-US" dirty="0" err="1"/>
              <a:t>systemId</a:t>
            </a:r>
            <a:r>
              <a:rPr lang="en-US" dirty="0"/>
              <a:t> field, during upgrade. This was needed to ensure we do not break the existing integrations (if Integration ID was shared with outside services).</a:t>
            </a:r>
          </a:p>
          <a:p>
            <a:endParaRPr lang="en-US" dirty="0"/>
          </a:p>
          <a:p>
            <a:r>
              <a:rPr lang="en-US" dirty="0"/>
              <a:t>The move of Integration ID to $</a:t>
            </a:r>
            <a:r>
              <a:rPr lang="en-US" dirty="0" err="1"/>
              <a:t>systemId</a:t>
            </a:r>
            <a:r>
              <a:rPr lang="en-US" dirty="0"/>
              <a:t> will happen automatically during the sync step of upgrade.</a:t>
            </a:r>
          </a:p>
          <a:p>
            <a:endParaRPr lang="en-US" dirty="0"/>
          </a:p>
          <a:p>
            <a:r>
              <a:rPr lang="en-US" dirty="0"/>
              <a:t>If you would like to set the </a:t>
            </a:r>
            <a:r>
              <a:rPr lang="en-US" dirty="0" err="1"/>
              <a:t>SystemId</a:t>
            </a:r>
            <a:r>
              <a:rPr lang="en-US" dirty="0"/>
              <a:t> to Integration ID, make sure Integration record table is up to date before upgrade. </a:t>
            </a:r>
          </a:p>
          <a:p>
            <a:endParaRPr lang="en-US" dirty="0"/>
          </a:p>
          <a:p>
            <a:r>
              <a:rPr lang="en-US" dirty="0"/>
              <a:t>Delete Integration Records if you don’t use them or would like to get new set of IDs</a:t>
            </a:r>
          </a:p>
          <a:p>
            <a:endParaRPr lang="en-US" dirty="0"/>
          </a:p>
        </p:txBody>
      </p:sp>
    </p:spTree>
    <p:extLst>
      <p:ext uri="{BB962C8B-B14F-4D97-AF65-F5344CB8AC3E}">
        <p14:creationId xmlns:p14="http://schemas.microsoft.com/office/powerpoint/2010/main" val="67206251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4F7C-B83A-4952-B71C-F24C08F83F40}"/>
              </a:ext>
            </a:extLst>
          </p:cNvPr>
          <p:cNvSpPr>
            <a:spLocks noGrp="1"/>
          </p:cNvSpPr>
          <p:nvPr>
            <p:ph type="title"/>
          </p:nvPr>
        </p:nvSpPr>
        <p:spPr/>
        <p:txBody>
          <a:bodyPr/>
          <a:lstStyle/>
          <a:p>
            <a:r>
              <a:rPr lang="en-US" dirty="0"/>
              <a:t>Obsolete properties</a:t>
            </a:r>
          </a:p>
        </p:txBody>
      </p:sp>
      <p:sp>
        <p:nvSpPr>
          <p:cNvPr id="3" name="Content Placeholder 2">
            <a:extLst>
              <a:ext uri="{FF2B5EF4-FFF2-40B4-BE49-F238E27FC236}">
                <a16:creationId xmlns:a16="http://schemas.microsoft.com/office/drawing/2014/main" id="{7852F604-8C97-4391-A75B-56D5FB85DE7F}"/>
              </a:ext>
            </a:extLst>
          </p:cNvPr>
          <p:cNvSpPr>
            <a:spLocks noGrp="1"/>
          </p:cNvSpPr>
          <p:nvPr>
            <p:ph idx="1"/>
          </p:nvPr>
        </p:nvSpPr>
        <p:spPr>
          <a:xfrm>
            <a:off x="475279" y="1890645"/>
            <a:ext cx="11762783" cy="3631763"/>
          </a:xfrm>
        </p:spPr>
        <p:txBody>
          <a:bodyPr/>
          <a:lstStyle/>
          <a:p>
            <a:r>
              <a:rPr lang="en-US" dirty="0"/>
              <a:t>Added obsolete properties on all objects</a:t>
            </a:r>
          </a:p>
          <a:p>
            <a:endParaRPr lang="en-US" dirty="0"/>
          </a:p>
          <a:p>
            <a:r>
              <a:rPr lang="en-US" dirty="0"/>
              <a:t>Compilation errors now (In 14.x invoking obsolete properties throws runtime errors only)</a:t>
            </a:r>
          </a:p>
          <a:p>
            <a:endParaRPr lang="en-US" dirty="0"/>
          </a:p>
          <a:p>
            <a:r>
              <a:rPr lang="en-US" dirty="0"/>
              <a:t>Mark as removed – only upgrade and installation code* can access it</a:t>
            </a:r>
          </a:p>
          <a:p>
            <a:pPr marL="466298" lvl="1"/>
            <a:r>
              <a:rPr lang="en-US" dirty="0"/>
              <a:t>*Only first installation – </a:t>
            </a:r>
            <a:r>
              <a:rPr lang="en-US" dirty="0" err="1"/>
              <a:t>DataVersion</a:t>
            </a:r>
            <a:r>
              <a:rPr lang="en-US" dirty="0"/>
              <a:t> – 0.0.0.0</a:t>
            </a:r>
          </a:p>
          <a:p>
            <a:pPr marL="466298" lvl="1"/>
            <a:r>
              <a:rPr lang="en-US" dirty="0"/>
              <a:t>Extension uplift</a:t>
            </a:r>
          </a:p>
          <a:p>
            <a:pPr marL="466298" lvl="1"/>
            <a:endParaRPr lang="en-US" dirty="0"/>
          </a:p>
          <a:p>
            <a:pPr marL="466298" lvl="1"/>
            <a:endParaRPr lang="en-US" dirty="0"/>
          </a:p>
        </p:txBody>
      </p:sp>
    </p:spTree>
    <p:extLst>
      <p:ext uri="{BB962C8B-B14F-4D97-AF65-F5344CB8AC3E}">
        <p14:creationId xmlns:p14="http://schemas.microsoft.com/office/powerpoint/2010/main" val="19622205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 </a:t>
            </a:r>
            <a:r>
              <a:rPr lang="en-US" dirty="0" err="1"/>
              <a:t>DestinationAppsForMigration</a:t>
            </a:r>
            <a:r>
              <a:rPr lang="en-US" dirty="0"/>
              <a:t> </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581889" y="4447978"/>
            <a:ext cx="8414329" cy="1846659"/>
          </a:xfrm>
        </p:spPr>
        <p:txBody>
          <a:bodyPr/>
          <a:lstStyle/>
          <a:p>
            <a:r>
              <a:rPr lang="en-US" dirty="0"/>
              <a:t>Two usages:</a:t>
            </a:r>
          </a:p>
          <a:p>
            <a:r>
              <a:rPr lang="en-US" dirty="0"/>
              <a:t>1. Resolves references for manifests before 15.x – if the old application is not listing Base Application as dependency it will continue to work</a:t>
            </a:r>
          </a:p>
          <a:p>
            <a:endParaRPr lang="en-US" dirty="0"/>
          </a:p>
          <a:p>
            <a:r>
              <a:rPr lang="en-US" dirty="0"/>
              <a:t>2. Installs apps automatically during upgrade </a:t>
            </a:r>
          </a:p>
          <a:p>
            <a:r>
              <a:rPr lang="en-US" dirty="0"/>
              <a:t>(Publish the extension, Sync and call Start-</a:t>
            </a:r>
            <a:r>
              <a:rPr lang="en-US" dirty="0" err="1"/>
              <a:t>NAVDataUpgrade</a:t>
            </a:r>
            <a:r>
              <a:rPr lang="en-US" dirty="0"/>
              <a:t>)</a:t>
            </a:r>
          </a:p>
        </p:txBody>
      </p:sp>
      <p:pic>
        <p:nvPicPr>
          <p:cNvPr id="8" name="Picture 7">
            <a:extLst>
              <a:ext uri="{FF2B5EF4-FFF2-40B4-BE49-F238E27FC236}">
                <a16:creationId xmlns:a16="http://schemas.microsoft.com/office/drawing/2014/main" id="{4537ECA5-F5D6-4E1C-88DB-6BF85786B807}"/>
              </a:ext>
            </a:extLst>
          </p:cNvPr>
          <p:cNvPicPr>
            <a:picLocks noChangeAspect="1"/>
          </p:cNvPicPr>
          <p:nvPr/>
        </p:nvPicPr>
        <p:blipFill>
          <a:blip r:embed="rId2"/>
          <a:stretch>
            <a:fillRect/>
          </a:stretch>
        </p:blipFill>
        <p:spPr>
          <a:xfrm>
            <a:off x="581889" y="1322536"/>
            <a:ext cx="10201275" cy="2714625"/>
          </a:xfrm>
          <a:prstGeom prst="rect">
            <a:avLst/>
          </a:prstGeom>
        </p:spPr>
      </p:pic>
    </p:spTree>
    <p:extLst>
      <p:ext uri="{BB962C8B-B14F-4D97-AF65-F5344CB8AC3E}">
        <p14:creationId xmlns:p14="http://schemas.microsoft.com/office/powerpoint/2010/main" val="173196840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C2A543-49A4-401C-8DFD-D82A5A611EE2}"/>
              </a:ext>
            </a:extLst>
          </p:cNvPr>
          <p:cNvSpPr>
            <a:spLocks noGrp="1"/>
          </p:cNvSpPr>
          <p:nvPr>
            <p:ph type="title"/>
          </p:nvPr>
        </p:nvSpPr>
        <p:spPr>
          <a:xfrm>
            <a:off x="465138" y="632779"/>
            <a:ext cx="8818199" cy="820738"/>
          </a:xfrm>
        </p:spPr>
        <p:txBody>
          <a:bodyPr/>
          <a:lstStyle/>
          <a:p>
            <a:r>
              <a:rPr lang="en-US" dirty="0"/>
              <a:t>Destination Apps For Migration FAQ?</a:t>
            </a:r>
          </a:p>
        </p:txBody>
      </p:sp>
      <p:sp>
        <p:nvSpPr>
          <p:cNvPr id="5" name="Text Placeholder 4">
            <a:extLst>
              <a:ext uri="{FF2B5EF4-FFF2-40B4-BE49-F238E27FC236}">
                <a16:creationId xmlns:a16="http://schemas.microsoft.com/office/drawing/2014/main" id="{6127CA1B-0170-4B4F-B6BA-B77E69E910D5}"/>
              </a:ext>
            </a:extLst>
          </p:cNvPr>
          <p:cNvSpPr>
            <a:spLocks noGrp="1"/>
          </p:cNvSpPr>
          <p:nvPr>
            <p:ph type="body" sz="quarter" idx="14"/>
          </p:nvPr>
        </p:nvSpPr>
        <p:spPr>
          <a:xfrm>
            <a:off x="465138" y="1386590"/>
            <a:ext cx="10403159" cy="1231106"/>
          </a:xfrm>
        </p:spPr>
        <p:txBody>
          <a:bodyPr/>
          <a:lstStyle/>
          <a:p>
            <a:r>
              <a:rPr lang="en-US" dirty="0"/>
              <a:t>Q: What should we add to this list?</a:t>
            </a:r>
          </a:p>
          <a:p>
            <a:r>
              <a:rPr lang="en-US" dirty="0"/>
              <a:t>A: Anything that was moved from C/AL to AL extension should be listed at minimum. This would be System Application and Base Application.</a:t>
            </a:r>
          </a:p>
          <a:p>
            <a:endParaRPr lang="en-US" dirty="0"/>
          </a:p>
        </p:txBody>
      </p:sp>
      <p:sp>
        <p:nvSpPr>
          <p:cNvPr id="6" name="Text Placeholder 4">
            <a:extLst>
              <a:ext uri="{FF2B5EF4-FFF2-40B4-BE49-F238E27FC236}">
                <a16:creationId xmlns:a16="http://schemas.microsoft.com/office/drawing/2014/main" id="{210488ED-870D-4A00-9928-93B91D765945}"/>
              </a:ext>
            </a:extLst>
          </p:cNvPr>
          <p:cNvSpPr txBox="1">
            <a:spLocks/>
          </p:cNvSpPr>
          <p:nvPr/>
        </p:nvSpPr>
        <p:spPr>
          <a:xfrm>
            <a:off x="496252" y="3976559"/>
            <a:ext cx="10403159" cy="123110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Q: Can I add an extension that was not present in C/AL to chain the upgrade?</a:t>
            </a:r>
          </a:p>
          <a:p>
            <a:r>
              <a:rPr lang="en-US" dirty="0"/>
              <a:t>A: Yes, if you want to install it together with System Application and Base Application, you can add any extension to the list</a:t>
            </a:r>
          </a:p>
          <a:p>
            <a:endParaRPr lang="en-US" dirty="0"/>
          </a:p>
        </p:txBody>
      </p:sp>
      <p:sp>
        <p:nvSpPr>
          <p:cNvPr id="7" name="Text Placeholder 4">
            <a:extLst>
              <a:ext uri="{FF2B5EF4-FFF2-40B4-BE49-F238E27FC236}">
                <a16:creationId xmlns:a16="http://schemas.microsoft.com/office/drawing/2014/main" id="{9052CC29-E7B4-4488-8E43-D4803C337C80}"/>
              </a:ext>
            </a:extLst>
          </p:cNvPr>
          <p:cNvSpPr txBox="1">
            <a:spLocks/>
          </p:cNvSpPr>
          <p:nvPr/>
        </p:nvSpPr>
        <p:spPr>
          <a:xfrm>
            <a:off x="465135" y="5356424"/>
            <a:ext cx="10403159" cy="92333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Q: Is there any performance impact in listing many extensions</a:t>
            </a:r>
          </a:p>
          <a:p>
            <a:r>
              <a:rPr lang="en-US" dirty="0"/>
              <a:t>A: None that we know of</a:t>
            </a:r>
          </a:p>
          <a:p>
            <a:endParaRPr lang="en-US" dirty="0"/>
          </a:p>
        </p:txBody>
      </p:sp>
      <p:sp>
        <p:nvSpPr>
          <p:cNvPr id="9" name="Text Placeholder 4">
            <a:extLst>
              <a:ext uri="{FF2B5EF4-FFF2-40B4-BE49-F238E27FC236}">
                <a16:creationId xmlns:a16="http://schemas.microsoft.com/office/drawing/2014/main" id="{6CB6C17C-49D4-412D-B7B1-01A926B351BC}"/>
              </a:ext>
            </a:extLst>
          </p:cNvPr>
          <p:cNvSpPr txBox="1">
            <a:spLocks/>
          </p:cNvSpPr>
          <p:nvPr/>
        </p:nvSpPr>
        <p:spPr>
          <a:xfrm>
            <a:off x="465134" y="2651477"/>
            <a:ext cx="10403159" cy="123110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Q: Can I add my own extensions?</a:t>
            </a:r>
          </a:p>
          <a:p>
            <a:r>
              <a:rPr lang="en-US" dirty="0"/>
              <a:t>A: Off course. Everything is an extension in AL and they are treated the same (Base App and third party extensions are same).</a:t>
            </a:r>
          </a:p>
          <a:p>
            <a:endParaRPr lang="en-US" dirty="0"/>
          </a:p>
        </p:txBody>
      </p:sp>
    </p:spTree>
    <p:extLst>
      <p:ext uri="{BB962C8B-B14F-4D97-AF65-F5344CB8AC3E}">
        <p14:creationId xmlns:p14="http://schemas.microsoft.com/office/powerpoint/2010/main" val="67808780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4AAD-EBD8-4171-931C-BD1A5DE1333A}"/>
              </a:ext>
            </a:extLst>
          </p:cNvPr>
          <p:cNvSpPr>
            <a:spLocks noGrp="1"/>
          </p:cNvSpPr>
          <p:nvPr>
            <p:ph type="title"/>
          </p:nvPr>
        </p:nvSpPr>
        <p:spPr/>
        <p:txBody>
          <a:bodyPr/>
          <a:lstStyle/>
          <a:p>
            <a:r>
              <a:rPr lang="en-US" dirty="0"/>
              <a:t> </a:t>
            </a:r>
            <a:r>
              <a:rPr lang="en-US" dirty="0" err="1"/>
              <a:t>DestinationAppsForMigration</a:t>
            </a:r>
            <a:r>
              <a:rPr lang="en-US" dirty="0"/>
              <a:t> – Example from upgrade script</a:t>
            </a:r>
          </a:p>
        </p:txBody>
      </p:sp>
      <p:sp>
        <p:nvSpPr>
          <p:cNvPr id="4" name="Footer Placeholder 3">
            <a:extLst>
              <a:ext uri="{FF2B5EF4-FFF2-40B4-BE49-F238E27FC236}">
                <a16:creationId xmlns:a16="http://schemas.microsoft.com/office/drawing/2014/main" id="{89FF66EC-4672-4509-8A6D-ACFC5BE7651F}"/>
              </a:ext>
            </a:extLst>
          </p:cNvPr>
          <p:cNvSpPr>
            <a:spLocks noGrp="1"/>
          </p:cNvSpPr>
          <p:nvPr>
            <p:ph type="ftr" sz="quarter" idx="11"/>
          </p:nvPr>
        </p:nvSpPr>
        <p:spPr/>
        <p:txBody>
          <a:bodyPr/>
          <a:lstStyle/>
          <a:p>
            <a:r>
              <a:rPr lang="en-US" dirty="0"/>
              <a:t> </a:t>
            </a:r>
          </a:p>
        </p:txBody>
      </p:sp>
      <p:sp>
        <p:nvSpPr>
          <p:cNvPr id="5" name="Text Placeholder 2">
            <a:extLst>
              <a:ext uri="{FF2B5EF4-FFF2-40B4-BE49-F238E27FC236}">
                <a16:creationId xmlns:a16="http://schemas.microsoft.com/office/drawing/2014/main" id="{BFDAC4BB-1349-42F0-9188-0876082FAE54}"/>
              </a:ext>
            </a:extLst>
          </p:cNvPr>
          <p:cNvSpPr txBox="1">
            <a:spLocks/>
          </p:cNvSpPr>
          <p:nvPr/>
        </p:nvSpPr>
        <p:spPr>
          <a:xfrm>
            <a:off x="541518" y="5755096"/>
            <a:ext cx="11242315" cy="830997"/>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t>We publish, sync and call upgrade</a:t>
            </a:r>
          </a:p>
          <a:p>
            <a:r>
              <a:rPr lang="en-US" dirty="0"/>
              <a:t>Start-</a:t>
            </a:r>
            <a:r>
              <a:rPr lang="en-US" dirty="0" err="1"/>
              <a:t>NAVDataUpgrade</a:t>
            </a:r>
            <a:r>
              <a:rPr lang="en-US" dirty="0"/>
              <a:t> will “Install” the extensions without invoking </a:t>
            </a:r>
            <a:r>
              <a:rPr lang="en-US" dirty="0" err="1"/>
              <a:t>OnInstall</a:t>
            </a:r>
            <a:r>
              <a:rPr lang="en-US" dirty="0"/>
              <a:t> </a:t>
            </a:r>
            <a:r>
              <a:rPr lang="en-US" dirty="0" err="1"/>
              <a:t>codeunit</a:t>
            </a:r>
            <a:r>
              <a:rPr lang="en-US" dirty="0"/>
              <a:t>, but invoking upgrade </a:t>
            </a:r>
            <a:r>
              <a:rPr lang="en-US" dirty="0" err="1"/>
              <a:t>codeunit</a:t>
            </a:r>
            <a:r>
              <a:rPr lang="en-US" dirty="0"/>
              <a:t> directly</a:t>
            </a:r>
          </a:p>
        </p:txBody>
      </p:sp>
      <p:pic>
        <p:nvPicPr>
          <p:cNvPr id="3" name="Picture 2">
            <a:extLst>
              <a:ext uri="{FF2B5EF4-FFF2-40B4-BE49-F238E27FC236}">
                <a16:creationId xmlns:a16="http://schemas.microsoft.com/office/drawing/2014/main" id="{07E09B12-6A9D-4EA6-A33A-1B64D39ABFD4}"/>
              </a:ext>
            </a:extLst>
          </p:cNvPr>
          <p:cNvPicPr>
            <a:picLocks noChangeAspect="1"/>
          </p:cNvPicPr>
          <p:nvPr/>
        </p:nvPicPr>
        <p:blipFill>
          <a:blip r:embed="rId3"/>
          <a:stretch>
            <a:fillRect/>
          </a:stretch>
        </p:blipFill>
        <p:spPr>
          <a:xfrm>
            <a:off x="541518" y="1273742"/>
            <a:ext cx="12436475" cy="4447040"/>
          </a:xfrm>
          <a:prstGeom prst="rect">
            <a:avLst/>
          </a:prstGeom>
        </p:spPr>
      </p:pic>
    </p:spTree>
    <p:extLst>
      <p:ext uri="{BB962C8B-B14F-4D97-AF65-F5344CB8AC3E}">
        <p14:creationId xmlns:p14="http://schemas.microsoft.com/office/powerpoint/2010/main" val="128976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0788F-587E-456C-B736-5F19E4601FA7}"/>
              </a:ext>
            </a:extLst>
          </p:cNvPr>
          <p:cNvSpPr>
            <a:spLocks noGrp="1"/>
          </p:cNvSpPr>
          <p:nvPr>
            <p:ph type="title"/>
          </p:nvPr>
        </p:nvSpPr>
        <p:spPr/>
        <p:txBody>
          <a:bodyPr/>
          <a:lstStyle/>
          <a:p>
            <a:r>
              <a:rPr lang="en-US" dirty="0"/>
              <a:t>Old manifest file</a:t>
            </a:r>
          </a:p>
        </p:txBody>
      </p:sp>
      <p:sp>
        <p:nvSpPr>
          <p:cNvPr id="5" name="Text Placeholder 4">
            <a:extLst>
              <a:ext uri="{FF2B5EF4-FFF2-40B4-BE49-F238E27FC236}">
                <a16:creationId xmlns:a16="http://schemas.microsoft.com/office/drawing/2014/main" id="{2265BA2E-A7EC-4515-89ED-1EB706590B05}"/>
              </a:ext>
            </a:extLst>
          </p:cNvPr>
          <p:cNvSpPr>
            <a:spLocks noGrp="1"/>
          </p:cNvSpPr>
          <p:nvPr>
            <p:ph type="body" sz="quarter" idx="14"/>
          </p:nvPr>
        </p:nvSpPr>
        <p:spPr>
          <a:xfrm>
            <a:off x="943130" y="3035597"/>
            <a:ext cx="4919661" cy="923330"/>
          </a:xfrm>
        </p:spPr>
        <p:txBody>
          <a:bodyPr/>
          <a:lstStyle/>
          <a:p>
            <a:r>
              <a:rPr lang="en-US" dirty="0" err="1"/>
              <a:t>DestinationAppsForMigration</a:t>
            </a:r>
            <a:r>
              <a:rPr lang="en-US" dirty="0"/>
              <a:t> </a:t>
            </a:r>
          </a:p>
          <a:p>
            <a:r>
              <a:rPr lang="en-US" dirty="0"/>
              <a:t>will resolve missing application version to the extension if it is listed</a:t>
            </a:r>
          </a:p>
        </p:txBody>
      </p:sp>
      <p:pic>
        <p:nvPicPr>
          <p:cNvPr id="6" name="Picture 5">
            <a:extLst>
              <a:ext uri="{FF2B5EF4-FFF2-40B4-BE49-F238E27FC236}">
                <a16:creationId xmlns:a16="http://schemas.microsoft.com/office/drawing/2014/main" id="{48F11BF3-B3E5-4346-9F4A-724EF4C49603}"/>
              </a:ext>
            </a:extLst>
          </p:cNvPr>
          <p:cNvPicPr>
            <a:picLocks noChangeAspect="1"/>
          </p:cNvPicPr>
          <p:nvPr/>
        </p:nvPicPr>
        <p:blipFill>
          <a:blip r:embed="rId2"/>
          <a:stretch>
            <a:fillRect/>
          </a:stretch>
        </p:blipFill>
        <p:spPr>
          <a:xfrm>
            <a:off x="6218237" y="1408819"/>
            <a:ext cx="7524750" cy="4705350"/>
          </a:xfrm>
          <a:prstGeom prst="rect">
            <a:avLst/>
          </a:prstGeom>
        </p:spPr>
      </p:pic>
      <p:sp>
        <p:nvSpPr>
          <p:cNvPr id="7" name="Rectangle 6">
            <a:extLst>
              <a:ext uri="{FF2B5EF4-FFF2-40B4-BE49-F238E27FC236}">
                <a16:creationId xmlns:a16="http://schemas.microsoft.com/office/drawing/2014/main" id="{66C6109D-540E-4EA3-A609-19D93452223D}"/>
              </a:ext>
            </a:extLst>
          </p:cNvPr>
          <p:cNvSpPr/>
          <p:nvPr/>
        </p:nvSpPr>
        <p:spPr bwMode="auto">
          <a:xfrm>
            <a:off x="6521669" y="5171090"/>
            <a:ext cx="2479208" cy="22784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825383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16ECC-5591-454F-A243-D475EA6F0346}"/>
              </a:ext>
            </a:extLst>
          </p:cNvPr>
          <p:cNvSpPr>
            <a:spLocks noGrp="1"/>
          </p:cNvSpPr>
          <p:nvPr>
            <p:ph type="title"/>
          </p:nvPr>
        </p:nvSpPr>
        <p:spPr/>
        <p:txBody>
          <a:bodyPr/>
          <a:lstStyle/>
          <a:p>
            <a:r>
              <a:rPr lang="en-US" dirty="0"/>
              <a:t>Destination Apps For Migration FAQ</a:t>
            </a:r>
          </a:p>
        </p:txBody>
      </p:sp>
      <p:sp>
        <p:nvSpPr>
          <p:cNvPr id="5" name="Text Placeholder 4">
            <a:extLst>
              <a:ext uri="{FF2B5EF4-FFF2-40B4-BE49-F238E27FC236}">
                <a16:creationId xmlns:a16="http://schemas.microsoft.com/office/drawing/2014/main" id="{17119BDC-0FF3-4C1A-B24F-C536D28A2BA0}"/>
              </a:ext>
            </a:extLst>
          </p:cNvPr>
          <p:cNvSpPr>
            <a:spLocks noGrp="1"/>
          </p:cNvSpPr>
          <p:nvPr>
            <p:ph type="body" sz="quarter" idx="14"/>
          </p:nvPr>
        </p:nvSpPr>
        <p:spPr>
          <a:xfrm>
            <a:off x="465138" y="1256010"/>
            <a:ext cx="9542462" cy="5232202"/>
          </a:xfrm>
        </p:spPr>
        <p:txBody>
          <a:bodyPr/>
          <a:lstStyle/>
          <a:p>
            <a:r>
              <a:rPr lang="en-US" b="1" dirty="0"/>
              <a:t>1. Can I add many extensions to the list?</a:t>
            </a:r>
          </a:p>
          <a:p>
            <a:r>
              <a:rPr lang="en-US" dirty="0"/>
              <a:t>Yes as many as you want</a:t>
            </a:r>
          </a:p>
          <a:p>
            <a:pPr marL="457200" indent="-457200">
              <a:buAutoNum type="arabicPeriod"/>
            </a:pPr>
            <a:endParaRPr lang="en-US" dirty="0"/>
          </a:p>
          <a:p>
            <a:r>
              <a:rPr lang="en-US" b="1" dirty="0"/>
              <a:t>2. Does the extension need to have C/AL object? What if I’m only added new objects?</a:t>
            </a:r>
          </a:p>
          <a:p>
            <a:r>
              <a:rPr lang="en-US" dirty="0"/>
              <a:t>It doesn’t, you can use this mechanism to install any extension with system App and base app. We publish Upgrade-Tests and Library Assert that had no C/AL objects in the base</a:t>
            </a:r>
          </a:p>
          <a:p>
            <a:pPr marL="457200" indent="-457200">
              <a:buAutoNum type="arabicPeriod"/>
            </a:pPr>
            <a:endParaRPr lang="en-US" dirty="0"/>
          </a:p>
          <a:p>
            <a:r>
              <a:rPr lang="en-US" b="1" dirty="0"/>
              <a:t>3. My extension is standalone, do I need destination apps for migration?</a:t>
            </a:r>
          </a:p>
          <a:p>
            <a:r>
              <a:rPr lang="en-US" dirty="0"/>
              <a:t>You need </a:t>
            </a:r>
            <a:r>
              <a:rPr lang="en-US" dirty="0" err="1"/>
              <a:t>baseApp</a:t>
            </a:r>
            <a:r>
              <a:rPr lang="en-US" dirty="0"/>
              <a:t> and </a:t>
            </a:r>
            <a:r>
              <a:rPr lang="en-US" dirty="0" err="1"/>
              <a:t>SystemApp</a:t>
            </a:r>
            <a:r>
              <a:rPr lang="en-US" dirty="0"/>
              <a:t>, you may or may not set your extension as the destination app for migration. If you use global triggers add it to the list so it can listen</a:t>
            </a:r>
          </a:p>
          <a:p>
            <a:endParaRPr lang="en-US" b="1" dirty="0"/>
          </a:p>
          <a:p>
            <a:r>
              <a:rPr lang="en-US" b="1" dirty="0"/>
              <a:t>4. How do I decide the destination apps for migration?</a:t>
            </a:r>
          </a:p>
          <a:p>
            <a:r>
              <a:rPr lang="en-US" dirty="0"/>
              <a:t>You can add any that you want, it has no performance impact. If it was an extension before upgrade, you should not add it to the list.</a:t>
            </a:r>
          </a:p>
        </p:txBody>
      </p:sp>
    </p:spTree>
    <p:extLst>
      <p:ext uri="{BB962C8B-B14F-4D97-AF65-F5344CB8AC3E}">
        <p14:creationId xmlns:p14="http://schemas.microsoft.com/office/powerpoint/2010/main" val="24243078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6F391A-3115-4638-B56A-C100CE077BFC}"/>
              </a:ext>
            </a:extLst>
          </p:cNvPr>
          <p:cNvSpPr>
            <a:spLocks noGrp="1"/>
          </p:cNvSpPr>
          <p:nvPr>
            <p:ph type="title"/>
          </p:nvPr>
        </p:nvSpPr>
        <p:spPr/>
        <p:txBody>
          <a:bodyPr/>
          <a:lstStyle/>
          <a:p>
            <a:r>
              <a:rPr lang="en-US" dirty="0"/>
              <a:t>Upgrade script</a:t>
            </a:r>
          </a:p>
        </p:txBody>
      </p:sp>
      <p:sp>
        <p:nvSpPr>
          <p:cNvPr id="5" name="Text Placeholder 4">
            <a:extLst>
              <a:ext uri="{FF2B5EF4-FFF2-40B4-BE49-F238E27FC236}">
                <a16:creationId xmlns:a16="http://schemas.microsoft.com/office/drawing/2014/main" id="{B82A87B1-127F-4E36-96B2-2869F82492FD}"/>
              </a:ext>
            </a:extLst>
          </p:cNvPr>
          <p:cNvSpPr>
            <a:spLocks noGrp="1"/>
          </p:cNvSpPr>
          <p:nvPr>
            <p:ph type="body" sz="quarter" idx="14"/>
          </p:nvPr>
        </p:nvSpPr>
        <p:spPr>
          <a:xfrm>
            <a:off x="465138" y="1960860"/>
            <a:ext cx="4919661" cy="2154436"/>
          </a:xfrm>
        </p:spPr>
        <p:txBody>
          <a:bodyPr/>
          <a:lstStyle/>
          <a:p>
            <a:r>
              <a:rPr lang="en-US" dirty="0"/>
              <a:t>You can find the example scripts at:</a:t>
            </a:r>
          </a:p>
          <a:p>
            <a:endParaRPr lang="en-US" dirty="0">
              <a:hlinkClick r:id="rId2"/>
            </a:endParaRPr>
          </a:p>
          <a:p>
            <a:r>
              <a:rPr lang="en-US" dirty="0">
                <a:hlinkClick r:id="rId2"/>
              </a:rPr>
              <a:t>https://github.com/microsoft/BCUpgrade/blob/master/15X%20-%20Business%20Central%202019%20Wave%202/Example/UpgradeLibrary.psm1</a:t>
            </a:r>
            <a:endParaRPr lang="en-US" dirty="0"/>
          </a:p>
          <a:p>
            <a:endParaRPr lang="en-US" dirty="0"/>
          </a:p>
        </p:txBody>
      </p:sp>
      <p:pic>
        <p:nvPicPr>
          <p:cNvPr id="6" name="Picture 5">
            <a:extLst>
              <a:ext uri="{FF2B5EF4-FFF2-40B4-BE49-F238E27FC236}">
                <a16:creationId xmlns:a16="http://schemas.microsoft.com/office/drawing/2014/main" id="{8951AAAF-3C66-49E1-B148-D8730B7C75E2}"/>
              </a:ext>
            </a:extLst>
          </p:cNvPr>
          <p:cNvPicPr>
            <a:picLocks noChangeAspect="1"/>
          </p:cNvPicPr>
          <p:nvPr/>
        </p:nvPicPr>
        <p:blipFill rotWithShape="1">
          <a:blip r:embed="rId3"/>
          <a:srcRect l="101" t="13799" r="-101" b="364"/>
          <a:stretch/>
        </p:blipFill>
        <p:spPr>
          <a:xfrm>
            <a:off x="5620055" y="1447800"/>
            <a:ext cx="6300482" cy="4498844"/>
          </a:xfrm>
          <a:prstGeom prst="rect">
            <a:avLst/>
          </a:prstGeom>
        </p:spPr>
      </p:pic>
      <p:sp>
        <p:nvSpPr>
          <p:cNvPr id="7" name="Text Placeholder 4">
            <a:extLst>
              <a:ext uri="{FF2B5EF4-FFF2-40B4-BE49-F238E27FC236}">
                <a16:creationId xmlns:a16="http://schemas.microsoft.com/office/drawing/2014/main" id="{E40E8816-0E49-48FF-9D5B-35A8ED279807}"/>
              </a:ext>
            </a:extLst>
          </p:cNvPr>
          <p:cNvSpPr txBox="1">
            <a:spLocks/>
          </p:cNvSpPr>
          <p:nvPr/>
        </p:nvSpPr>
        <p:spPr>
          <a:xfrm>
            <a:off x="465137" y="4416662"/>
            <a:ext cx="4919661" cy="123110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will ship upgrade tests (Docker/DVD)</a:t>
            </a:r>
          </a:p>
          <a:p>
            <a:endParaRPr lang="en-US" dirty="0"/>
          </a:p>
          <a:p>
            <a:r>
              <a:rPr lang="en-US" dirty="0"/>
              <a:t>You should setup you CI/CD to upgrade and run upgrade tests</a:t>
            </a:r>
          </a:p>
        </p:txBody>
      </p:sp>
    </p:spTree>
    <p:extLst>
      <p:ext uri="{BB962C8B-B14F-4D97-AF65-F5344CB8AC3E}">
        <p14:creationId xmlns:p14="http://schemas.microsoft.com/office/powerpoint/2010/main" val="107497629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16ECC-5591-454F-A243-D475EA6F0346}"/>
              </a:ext>
            </a:extLst>
          </p:cNvPr>
          <p:cNvSpPr>
            <a:spLocks noGrp="1"/>
          </p:cNvSpPr>
          <p:nvPr>
            <p:ph type="title"/>
          </p:nvPr>
        </p:nvSpPr>
        <p:spPr/>
        <p:txBody>
          <a:bodyPr/>
          <a:lstStyle/>
          <a:p>
            <a:r>
              <a:rPr lang="en-US" dirty="0"/>
              <a:t>Test-</a:t>
            </a:r>
            <a:r>
              <a:rPr lang="en-US" dirty="0" err="1"/>
              <a:t>NAVTenantDatabaseSchema</a:t>
            </a:r>
            <a:r>
              <a:rPr lang="en-US" dirty="0"/>
              <a:t> </a:t>
            </a:r>
          </a:p>
        </p:txBody>
      </p:sp>
      <p:sp>
        <p:nvSpPr>
          <p:cNvPr id="5" name="Text Placeholder 4">
            <a:extLst>
              <a:ext uri="{FF2B5EF4-FFF2-40B4-BE49-F238E27FC236}">
                <a16:creationId xmlns:a16="http://schemas.microsoft.com/office/drawing/2014/main" id="{17119BDC-0FF3-4C1A-B24F-C536D28A2BA0}"/>
              </a:ext>
            </a:extLst>
          </p:cNvPr>
          <p:cNvSpPr>
            <a:spLocks noGrp="1"/>
          </p:cNvSpPr>
          <p:nvPr>
            <p:ph type="body" sz="quarter" idx="14"/>
          </p:nvPr>
        </p:nvSpPr>
        <p:spPr>
          <a:xfrm>
            <a:off x="617538" y="2881709"/>
            <a:ext cx="10469562" cy="3385542"/>
          </a:xfrm>
        </p:spPr>
        <p:txBody>
          <a:bodyPr/>
          <a:lstStyle/>
          <a:p>
            <a:r>
              <a:rPr lang="en-US" dirty="0"/>
              <a:t>This cmdlet will test if all of the tables were moved.</a:t>
            </a:r>
          </a:p>
          <a:p>
            <a:r>
              <a:rPr lang="en-US" dirty="0"/>
              <a:t>It compares NAV App Object metadata with the actual SQL definition </a:t>
            </a:r>
          </a:p>
          <a:p>
            <a:endParaRPr lang="en-US" dirty="0"/>
          </a:p>
          <a:p>
            <a:r>
              <a:rPr lang="en-US" dirty="0"/>
              <a:t>If anything is not matching it will fail.  This is useful to discover orphaned tables or tables that were not generated in the SQL.</a:t>
            </a:r>
          </a:p>
          <a:p>
            <a:endParaRPr lang="en-US" dirty="0"/>
          </a:p>
          <a:p>
            <a:r>
              <a:rPr lang="en-US" dirty="0"/>
              <a:t>Analyze any problem reported. Most common issues:</a:t>
            </a:r>
          </a:p>
          <a:p>
            <a:r>
              <a:rPr lang="en-US" dirty="0"/>
              <a:t>1. Name or the ID does not match between C/AL and AL</a:t>
            </a:r>
          </a:p>
          <a:p>
            <a:r>
              <a:rPr lang="en-US" dirty="0"/>
              <a:t>2. Keys between C/AL and AL do not match. Double check if the primary and secondary keys are the same</a:t>
            </a:r>
          </a:p>
          <a:p>
            <a:endParaRPr lang="en-US" dirty="0"/>
          </a:p>
        </p:txBody>
      </p:sp>
      <p:sp>
        <p:nvSpPr>
          <p:cNvPr id="6" name="Text Placeholder 4">
            <a:extLst>
              <a:ext uri="{FF2B5EF4-FFF2-40B4-BE49-F238E27FC236}">
                <a16:creationId xmlns:a16="http://schemas.microsoft.com/office/drawing/2014/main" id="{5FF4AEEB-C83D-42C5-A480-7D1BBBC67E5E}"/>
              </a:ext>
            </a:extLst>
          </p:cNvPr>
          <p:cNvSpPr txBox="1">
            <a:spLocks/>
          </p:cNvSpPr>
          <p:nvPr/>
        </p:nvSpPr>
        <p:spPr>
          <a:xfrm>
            <a:off x="617538" y="2113260"/>
            <a:ext cx="10469562" cy="123110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Test-NAVTenantDatabaseSchema -ServerInstance  $ServerInstanceName -Tenant $tenant.Id</a:t>
            </a:r>
          </a:p>
          <a:p>
            <a:endParaRPr lang="en-US"/>
          </a:p>
        </p:txBody>
      </p:sp>
    </p:spTree>
    <p:extLst>
      <p:ext uri="{BB962C8B-B14F-4D97-AF65-F5344CB8AC3E}">
        <p14:creationId xmlns:p14="http://schemas.microsoft.com/office/powerpoint/2010/main" val="364201825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E5BD51-55DF-4816-BB2A-37B71B8470FF}"/>
              </a:ext>
            </a:extLst>
          </p:cNvPr>
          <p:cNvSpPr>
            <a:spLocks noGrp="1"/>
          </p:cNvSpPr>
          <p:nvPr>
            <p:ph type="title"/>
          </p:nvPr>
        </p:nvSpPr>
        <p:spPr/>
        <p:txBody>
          <a:bodyPr/>
          <a:lstStyle/>
          <a:p>
            <a:r>
              <a:rPr lang="en-US" dirty="0"/>
              <a:t>Troubleshooting the upgrade</a:t>
            </a:r>
          </a:p>
        </p:txBody>
      </p:sp>
      <p:sp>
        <p:nvSpPr>
          <p:cNvPr id="5" name="Text Placeholder 4">
            <a:extLst>
              <a:ext uri="{FF2B5EF4-FFF2-40B4-BE49-F238E27FC236}">
                <a16:creationId xmlns:a16="http://schemas.microsoft.com/office/drawing/2014/main" id="{23278955-85EF-4E06-A7C7-A545A45218A0}"/>
              </a:ext>
            </a:extLst>
          </p:cNvPr>
          <p:cNvSpPr>
            <a:spLocks noGrp="1"/>
          </p:cNvSpPr>
          <p:nvPr>
            <p:ph type="body" sz="quarter" idx="14"/>
          </p:nvPr>
        </p:nvSpPr>
        <p:spPr>
          <a:xfrm>
            <a:off x="465138" y="1479229"/>
            <a:ext cx="8650941" cy="1846659"/>
          </a:xfrm>
        </p:spPr>
        <p:txBody>
          <a:bodyPr/>
          <a:lstStyle/>
          <a:p>
            <a:r>
              <a:rPr lang="en-US" dirty="0"/>
              <a:t>Check the event log</a:t>
            </a:r>
          </a:p>
          <a:p>
            <a:endParaRPr lang="en-US" dirty="0"/>
          </a:p>
          <a:p>
            <a:r>
              <a:rPr lang="en-US" dirty="0"/>
              <a:t>Errors with message is logged under application</a:t>
            </a:r>
          </a:p>
          <a:p>
            <a:endParaRPr lang="en-US" dirty="0"/>
          </a:p>
          <a:p>
            <a:r>
              <a:rPr lang="en-US" dirty="0"/>
              <a:t>Post the issue on the </a:t>
            </a:r>
            <a:r>
              <a:rPr lang="en-US" dirty="0" err="1"/>
              <a:t>github</a:t>
            </a:r>
            <a:r>
              <a:rPr lang="en-US" dirty="0"/>
              <a:t> if you cannot solve it yourself, we will add the solution to the commonly asked questions</a:t>
            </a:r>
          </a:p>
        </p:txBody>
      </p:sp>
    </p:spTree>
    <p:extLst>
      <p:ext uri="{BB962C8B-B14F-4D97-AF65-F5344CB8AC3E}">
        <p14:creationId xmlns:p14="http://schemas.microsoft.com/office/powerpoint/2010/main" val="47041864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C189FE-5151-49DE-9C63-9B7F1D2C5A0C}"/>
              </a:ext>
            </a:extLst>
          </p:cNvPr>
          <p:cNvPicPr>
            <a:picLocks noChangeAspect="1"/>
          </p:cNvPicPr>
          <p:nvPr/>
        </p:nvPicPr>
        <p:blipFill>
          <a:blip r:embed="rId3"/>
          <a:stretch>
            <a:fillRect/>
          </a:stretch>
        </p:blipFill>
        <p:spPr>
          <a:xfrm>
            <a:off x="6926519" y="1680575"/>
            <a:ext cx="4734810" cy="3416211"/>
          </a:xfrm>
          <a:prstGeom prst="rect">
            <a:avLst/>
          </a:prstGeom>
        </p:spPr>
      </p:pic>
      <p:sp>
        <p:nvSpPr>
          <p:cNvPr id="2" name="Title 1">
            <a:extLst>
              <a:ext uri="{FF2B5EF4-FFF2-40B4-BE49-F238E27FC236}">
                <a16:creationId xmlns:a16="http://schemas.microsoft.com/office/drawing/2014/main" id="{01C8438A-3C79-4B1C-A498-6AF0987D79D0}"/>
              </a:ext>
            </a:extLst>
          </p:cNvPr>
          <p:cNvSpPr>
            <a:spLocks noGrp="1"/>
          </p:cNvSpPr>
          <p:nvPr>
            <p:ph type="title"/>
          </p:nvPr>
        </p:nvSpPr>
        <p:spPr>
          <a:xfrm>
            <a:off x="3786288" y="341684"/>
            <a:ext cx="11533187" cy="830020"/>
          </a:xfrm>
        </p:spPr>
        <p:txBody>
          <a:bodyPr/>
          <a:lstStyle/>
          <a:p>
            <a:r>
              <a:rPr lang="en-US" dirty="0"/>
              <a:t>What about SaaS to SaaS Upgrade?</a:t>
            </a:r>
          </a:p>
        </p:txBody>
      </p:sp>
      <p:sp>
        <p:nvSpPr>
          <p:cNvPr id="14" name="Freeform: Shape 13">
            <a:extLst>
              <a:ext uri="{FF2B5EF4-FFF2-40B4-BE49-F238E27FC236}">
                <a16:creationId xmlns:a16="http://schemas.microsoft.com/office/drawing/2014/main" id="{A82E26BD-098D-4793-B0AC-9C284EB89E73}"/>
              </a:ext>
            </a:extLst>
          </p:cNvPr>
          <p:cNvSpPr/>
          <p:nvPr/>
        </p:nvSpPr>
        <p:spPr bwMode="auto">
          <a:xfrm rot="1201752">
            <a:off x="3162614" y="2847927"/>
            <a:ext cx="4292946" cy="167500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D74CEB24-0513-4CDA-BE30-E9DB63ABED9C}"/>
              </a:ext>
            </a:extLst>
          </p:cNvPr>
          <p:cNvPicPr>
            <a:picLocks noChangeAspect="1"/>
          </p:cNvPicPr>
          <p:nvPr/>
        </p:nvPicPr>
        <p:blipFill>
          <a:blip r:embed="rId3"/>
          <a:stretch>
            <a:fillRect/>
          </a:stretch>
        </p:blipFill>
        <p:spPr>
          <a:xfrm>
            <a:off x="837964" y="2475671"/>
            <a:ext cx="3029899" cy="2186101"/>
          </a:xfrm>
          <a:prstGeom prst="rect">
            <a:avLst/>
          </a:prstGeom>
        </p:spPr>
      </p:pic>
      <p:sp>
        <p:nvSpPr>
          <p:cNvPr id="8" name="TextBox 7">
            <a:extLst>
              <a:ext uri="{FF2B5EF4-FFF2-40B4-BE49-F238E27FC236}">
                <a16:creationId xmlns:a16="http://schemas.microsoft.com/office/drawing/2014/main" id="{FCFE588D-60F2-455F-9D23-687CADE2553A}"/>
              </a:ext>
            </a:extLst>
          </p:cNvPr>
          <p:cNvSpPr txBox="1"/>
          <p:nvPr/>
        </p:nvSpPr>
        <p:spPr>
          <a:xfrm>
            <a:off x="343198" y="4591586"/>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14.5 Cloud</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9" name="TextBox 8">
            <a:extLst>
              <a:ext uri="{FF2B5EF4-FFF2-40B4-BE49-F238E27FC236}">
                <a16:creationId xmlns:a16="http://schemas.microsoft.com/office/drawing/2014/main" id="{47C85D25-DF2D-4CAD-80BF-D06ED6F9707F}"/>
              </a:ext>
            </a:extLst>
          </p:cNvPr>
          <p:cNvSpPr txBox="1"/>
          <p:nvPr/>
        </p:nvSpPr>
        <p:spPr>
          <a:xfrm>
            <a:off x="7134937" y="5273531"/>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15.0 Cloud</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sp>
        <p:nvSpPr>
          <p:cNvPr id="10" name="Title 1">
            <a:extLst>
              <a:ext uri="{FF2B5EF4-FFF2-40B4-BE49-F238E27FC236}">
                <a16:creationId xmlns:a16="http://schemas.microsoft.com/office/drawing/2014/main" id="{E33621DB-E506-4983-B945-D3E2A4D2D5C1}"/>
              </a:ext>
            </a:extLst>
          </p:cNvPr>
          <p:cNvSpPr txBox="1">
            <a:spLocks/>
          </p:cNvSpPr>
          <p:nvPr/>
        </p:nvSpPr>
        <p:spPr>
          <a:xfrm>
            <a:off x="451643" y="345532"/>
            <a:ext cx="11533187" cy="411162"/>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dirty="0"/>
              <a:t>Have you forgotten?</a:t>
            </a:r>
          </a:p>
        </p:txBody>
      </p:sp>
    </p:spTree>
    <p:extLst>
      <p:ext uri="{BB962C8B-B14F-4D97-AF65-F5344CB8AC3E}">
        <p14:creationId xmlns:p14="http://schemas.microsoft.com/office/powerpoint/2010/main" val="352816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8" grpId="0"/>
      <p:bldP spid="9" grpId="0"/>
    </p:bldLst>
  </p:timing>
</p:sld>
</file>

<file path=ppt/theme/theme1.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01F5D9F5EAA0489A69EE45AE3A081F" ma:contentTypeVersion="10" ma:contentTypeDescription="Create a new document." ma:contentTypeScope="" ma:versionID="bb86d23f12b1ff0c23fad6f04b1dabe3">
  <xsd:schema xmlns:xsd="http://www.w3.org/2001/XMLSchema" xmlns:xs="http://www.w3.org/2001/XMLSchema" xmlns:p="http://schemas.microsoft.com/office/2006/metadata/properties" xmlns:ns2="367e17dc-b79a-439c-bf76-972cb171d655" xmlns:ns3="2fd4375f-eadf-4cfd-9484-c6e7a3cf9720" targetNamespace="http://schemas.microsoft.com/office/2006/metadata/properties" ma:root="true" ma:fieldsID="f63bbf2f0b82561bc02fe57d7c2f4912" ns2:_="" ns3:_="">
    <xsd:import namespace="367e17dc-b79a-439c-bf76-972cb171d655"/>
    <xsd:import namespace="2fd4375f-eadf-4cfd-9484-c6e7a3cf972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7e17dc-b79a-439c-bf76-972cb171d6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d4375f-eadf-4cfd-9484-c6e7a3cf97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2750495-4FD2-4CA4-AC7C-6FD765F68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7e17dc-b79a-439c-bf76-972cb171d655"/>
    <ds:schemaRef ds:uri="2fd4375f-eadf-4cfd-9484-c6e7a3cf97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367e17dc-b79a-439c-bf76-972cb171d655"/>
    <ds:schemaRef ds:uri="http://schemas.microsoft.com/office/2006/metadata/properties"/>
    <ds:schemaRef ds:uri="http://purl.org/dc/dcmitype/"/>
    <ds:schemaRef ds:uri="http://purl.org/dc/terms/"/>
    <ds:schemaRef ds:uri="http://purl.org/dc/elements/1.1/"/>
    <ds:schemaRef ds:uri="http://www.w3.org/XML/1998/namespace"/>
    <ds:schemaRef ds:uri="2fd4375f-eadf-4cfd-9484-c6e7a3cf9720"/>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Dynamics_365_PowerPoint_template (1)</Template>
  <TotalTime>17707</TotalTime>
  <Words>8386</Words>
  <Application>Microsoft Office PowerPoint</Application>
  <PresentationFormat>Custom</PresentationFormat>
  <Paragraphs>1127</Paragraphs>
  <Slides>103</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103</vt:i4>
      </vt:variant>
    </vt:vector>
  </HeadingPairs>
  <TitlesOfParts>
    <vt:vector size="115" baseType="lpstr">
      <vt:lpstr>Arial</vt:lpstr>
      <vt:lpstr>Calibri</vt:lpstr>
      <vt:lpstr>Corbel</vt:lpstr>
      <vt:lpstr>Segoe UI</vt:lpstr>
      <vt:lpstr>Segoe UI (Body)</vt:lpstr>
      <vt:lpstr>Segoe UI Light</vt:lpstr>
      <vt:lpstr>Segoe UI Semibold</vt:lpstr>
      <vt:lpstr>Segoe UI Semibold (Headings)</vt:lpstr>
      <vt:lpstr>Segoe UI Semilight</vt:lpstr>
      <vt:lpstr>Times New Roman</vt:lpstr>
      <vt:lpstr>Wingdings</vt:lpstr>
      <vt:lpstr>Dynamics 365</vt:lpstr>
      <vt:lpstr>PowerPoint Presentation</vt:lpstr>
      <vt:lpstr>Disclaimer</vt:lpstr>
      <vt:lpstr>Alternative way to ask questions </vt:lpstr>
      <vt:lpstr>Table of contents</vt:lpstr>
      <vt:lpstr>PowerPoint Presentation</vt:lpstr>
      <vt:lpstr>New AL Profiles</vt:lpstr>
      <vt:lpstr>Removing Integration Management (Integration Records)</vt:lpstr>
      <vt:lpstr>New 15.x feature - Immutable Keys - $systemID</vt:lpstr>
      <vt:lpstr>SystemId upgrade considerations</vt:lpstr>
      <vt:lpstr>Deprecating Integration Records – Audit Feature</vt:lpstr>
      <vt:lpstr>PowerPoint Presentation</vt:lpstr>
      <vt:lpstr>Upgrade journey</vt:lpstr>
      <vt:lpstr>Upgrade journey – the plan</vt:lpstr>
      <vt:lpstr>Step 1 – Upgrade to 14.x Important considerations</vt:lpstr>
      <vt:lpstr>Only additive SQL Schema changes</vt:lpstr>
      <vt:lpstr>Breaking changes – Simple Examples</vt:lpstr>
      <vt:lpstr>Additive changes</vt:lpstr>
      <vt:lpstr>How to change primary key – Refactoring of Custom Report Layouts</vt:lpstr>
      <vt:lpstr>Changing keys – Refactoring of Custom Report Layouts</vt:lpstr>
      <vt:lpstr>Changing key</vt:lpstr>
      <vt:lpstr>Buffer table example</vt:lpstr>
      <vt:lpstr>Populating buffer tables</vt:lpstr>
      <vt:lpstr>Example of upgrade code</vt:lpstr>
      <vt:lpstr>Recommendations on how to resolve changing the key</vt:lpstr>
      <vt:lpstr>Changing field type example</vt:lpstr>
      <vt:lpstr>Example of Report layout selection buffer table</vt:lpstr>
      <vt:lpstr>Changing field type Upgrade code example</vt:lpstr>
      <vt:lpstr>Renaming fields or tables</vt:lpstr>
      <vt:lpstr>Renumbering fields or tables</vt:lpstr>
      <vt:lpstr>App Store + Per tenant extensions – Number range and names </vt:lpstr>
      <vt:lpstr>Upgrade journey – Step 2.</vt:lpstr>
      <vt:lpstr>15.x Target architectures</vt:lpstr>
      <vt:lpstr>Upgrade 15 considerations</vt:lpstr>
      <vt:lpstr>PowerPoint Presentation</vt:lpstr>
      <vt:lpstr>System application</vt:lpstr>
      <vt:lpstr>All System Application Modules</vt:lpstr>
      <vt:lpstr>…jumping into GitHub</vt:lpstr>
      <vt:lpstr>Converting code documentation</vt:lpstr>
      <vt:lpstr>Upgrade documentation</vt:lpstr>
      <vt:lpstr>Moving tables from C/AL to Extension</vt:lpstr>
      <vt:lpstr>Moving tables from C/AL into Extension</vt:lpstr>
      <vt:lpstr>Moving tables to AL</vt:lpstr>
      <vt:lpstr>Moving added fields</vt:lpstr>
      <vt:lpstr>Moving fields to table extensions - example</vt:lpstr>
      <vt:lpstr>Extension Uplift - Moving tables to extensions alternative</vt:lpstr>
      <vt:lpstr>Moving added fields On-Prem - Workarounds</vt:lpstr>
      <vt:lpstr>Conclusion</vt:lpstr>
      <vt:lpstr>Features in progress</vt:lpstr>
      <vt:lpstr>Upgrade journey – Step 3.</vt:lpstr>
      <vt:lpstr>Step 3 explained</vt:lpstr>
      <vt:lpstr>Step 3 – Uplift data to cloud</vt:lpstr>
      <vt:lpstr>Overview/History of the Migration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Upgrade tooling</vt:lpstr>
      <vt:lpstr>Where is the upgrade toolkit?</vt:lpstr>
      <vt:lpstr>Base app upgrade toolkit</vt:lpstr>
      <vt:lpstr>Upgrade codeunit structure</vt:lpstr>
      <vt:lpstr>Upgrade codeunit – Execution order</vt:lpstr>
      <vt:lpstr>Let’s write some upgrade code!</vt:lpstr>
      <vt:lpstr>What is the worst that can happen during upgrade? </vt:lpstr>
      <vt:lpstr>Hindenbugs are painfull</vt:lpstr>
      <vt:lpstr>What should we do?</vt:lpstr>
      <vt:lpstr>Fixing upgrade gone wrong – Slide is animated</vt:lpstr>
      <vt:lpstr>What it would look like if we used version numbers for all methods Version numbers, version number everywhere…</vt:lpstr>
      <vt:lpstr>Version numbers do not work for large applications</vt:lpstr>
      <vt:lpstr>When to use version numbers</vt:lpstr>
      <vt:lpstr>Not safe to run twice</vt:lpstr>
      <vt:lpstr>Not safe to run twice 2</vt:lpstr>
      <vt:lpstr>Upgrade tags – Wrap code within upgrade tag</vt:lpstr>
      <vt:lpstr>Upgrade tags table</vt:lpstr>
      <vt:lpstr>Fixing upgrade gone wrong</vt:lpstr>
      <vt:lpstr>Scenario:   Create a new company  Users set some shoe sizes to customers  What will happen on next upgrade?  We will copy over the old values, replacing  any changes user did – data loss</vt:lpstr>
      <vt:lpstr>Upgrade tag definitions</vt:lpstr>
      <vt:lpstr>Upgrade tag weakness</vt:lpstr>
      <vt:lpstr>Where is the code</vt:lpstr>
      <vt:lpstr>Upgrade tags - Guidelines</vt:lpstr>
      <vt:lpstr>Execution context API</vt:lpstr>
      <vt:lpstr>Execution context API</vt:lpstr>
      <vt:lpstr>Code example</vt:lpstr>
      <vt:lpstr>Obsolete properties</vt:lpstr>
      <vt:lpstr> DestinationAppsForMigration </vt:lpstr>
      <vt:lpstr>Destination Apps For Migration FAQ?</vt:lpstr>
      <vt:lpstr> DestinationAppsForMigration – Example from upgrade script</vt:lpstr>
      <vt:lpstr>Old manifest file</vt:lpstr>
      <vt:lpstr>Destination Apps For Migration FAQ</vt:lpstr>
      <vt:lpstr>Upgrade script</vt:lpstr>
      <vt:lpstr>Test-NAVTenantDatabaseSchema </vt:lpstr>
      <vt:lpstr>Troubleshooting the upgrade</vt:lpstr>
      <vt:lpstr>What about SaaS to SaaS Upgrade?</vt:lpstr>
      <vt:lpstr>If the 14.x (or before) extension is working properly with 15.x you do not need to do anything  No changes are needed</vt:lpstr>
      <vt:lpstr>Broken extension – What to do?</vt:lpstr>
      <vt:lpstr>Getting the docker builds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Astrid Klopsch (Little Engine Inc)</dc:creator>
  <cp:keywords/>
  <dc:description>Template: Ariel Butz; ZUM Communications
Formatting: 
Audience Type:</dc:description>
  <cp:lastModifiedBy>Nikola Kukrika</cp:lastModifiedBy>
  <cp:revision>1107</cp:revision>
  <dcterms:created xsi:type="dcterms:W3CDTF">2019-02-06T01:00:06Z</dcterms:created>
  <dcterms:modified xsi:type="dcterms:W3CDTF">2020-01-13T13:45:53Z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0x0101006101F5D9F5EAA0489A69EE45AE3A081F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v-aklops@microsoft.com</vt:lpwstr>
  </property>
  <property fmtid="{D5CDD505-2E9C-101B-9397-08002B2CF9AE}" pid="14" name="MSIP_Label_f42aa342-8706-4288-bd11-ebb85995028c_SetDate">
    <vt:lpwstr>2019-02-06T01:00:32.7620910Z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4c11be40-1f1f-4495-b1b6-7835872d74ea</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1024">
    <vt:lpwstr>28,66</vt:lpwstr>
  </property>
  <property fmtid="{D5CDD505-2E9C-101B-9397-08002B2CF9AE}" pid="21" name="AuthorIds_UIVersion_3584">
    <vt:lpwstr>90</vt:lpwstr>
  </property>
  <property fmtid="{D5CDD505-2E9C-101B-9397-08002B2CF9AE}" pid="22" name="MSIP_Label_f42aa342-8706-4288-bd11-ebb85995028c_Ref">
    <vt:lpwstr>https://api.informationprotection.azure.com/api/72f988bf-86f1-41af-91ab-2d7cd011db47</vt:lpwstr>
  </property>
</Properties>
</file>